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1"/>
  </p:notesMasterIdLst>
  <p:handoutMasterIdLst>
    <p:handoutMasterId r:id="rId32"/>
  </p:handoutMasterIdLst>
  <p:sldIdLst>
    <p:sldId id="256" r:id="rId2"/>
    <p:sldId id="584" r:id="rId3"/>
    <p:sldId id="585" r:id="rId4"/>
    <p:sldId id="576" r:id="rId5"/>
    <p:sldId id="522" r:id="rId6"/>
    <p:sldId id="581" r:id="rId7"/>
    <p:sldId id="543" r:id="rId8"/>
    <p:sldId id="527" r:id="rId9"/>
    <p:sldId id="579" r:id="rId10"/>
    <p:sldId id="513" r:id="rId11"/>
    <p:sldId id="592" r:id="rId12"/>
    <p:sldId id="529" r:id="rId13"/>
    <p:sldId id="259" r:id="rId14"/>
    <p:sldId id="538" r:id="rId15"/>
    <p:sldId id="594" r:id="rId16"/>
    <p:sldId id="593" r:id="rId17"/>
    <p:sldId id="595" r:id="rId18"/>
    <p:sldId id="596" r:id="rId19"/>
    <p:sldId id="518" r:id="rId20"/>
    <p:sldId id="555" r:id="rId21"/>
    <p:sldId id="570" r:id="rId22"/>
    <p:sldId id="571" r:id="rId23"/>
    <p:sldId id="563" r:id="rId24"/>
    <p:sldId id="520" r:id="rId25"/>
    <p:sldId id="541" r:id="rId26"/>
    <p:sldId id="586" r:id="rId27"/>
    <p:sldId id="578" r:id="rId28"/>
    <p:sldId id="577" r:id="rId29"/>
    <p:sldId id="583" r:id="rId30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BD4A"/>
    <a:srgbClr val="8DCE4F"/>
    <a:srgbClr val="47B648"/>
    <a:srgbClr val="07A142"/>
    <a:srgbClr val="90CF50"/>
    <a:srgbClr val="365E91"/>
    <a:srgbClr val="0AA142"/>
    <a:srgbClr val="22AA45"/>
    <a:srgbClr val="5ABD4A"/>
    <a:srgbClr val="0FA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5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74" cy="494663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10" y="0"/>
            <a:ext cx="2930574" cy="494663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278DBFE1-9A9C-432B-8FD0-190D06541B5C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87525"/>
            <a:ext cx="2930574" cy="494663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10" y="9387525"/>
            <a:ext cx="2930574" cy="494663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947A8594-0FA1-41E0-B97C-318EDBF7A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93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582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3" y="0"/>
            <a:ext cx="2929837" cy="49582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034BE222-0934-4928-A6CC-1479552B72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2"/>
            <a:ext cx="5408930" cy="3891112"/>
          </a:xfrm>
          <a:prstGeom prst="rect">
            <a:avLst/>
          </a:prstGeom>
        </p:spPr>
        <p:txBody>
          <a:bodyPr vert="horz" lIns="90992" tIns="45496" rIns="90992" bIns="454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6"/>
            <a:ext cx="2929837" cy="49582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3" y="9386366"/>
            <a:ext cx="2929837" cy="49582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5B2DF1B1-A269-4E5A-B4D8-A6441D396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64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DF1B1-A269-4E5A-B4D8-A6441D3963C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7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49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90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0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04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14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8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0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14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33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E0E8B-D767-4980-942C-737326D58480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A2B1-A532-48E4-8F13-A05B6FEBE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26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png"/><Relationship Id="rId7" Type="http://schemas.openxmlformats.org/officeDocument/2006/relationships/image" Target="../media/image4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jpeg"/><Relationship Id="rId3" Type="http://schemas.openxmlformats.org/officeDocument/2006/relationships/image" Target="../media/image96.png"/><Relationship Id="rId21" Type="http://schemas.openxmlformats.org/officeDocument/2006/relationships/image" Target="../media/image113.jpe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jpeg"/><Relationship Id="rId19" Type="http://schemas.openxmlformats.org/officeDocument/2006/relationships/image" Target="../media/image4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7817" y="5776802"/>
            <a:ext cx="4616366" cy="723179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ООО «ВЕТЛАЙН»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299803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577780"/>
            <a:ext cx="12192000" cy="280220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87" y="588579"/>
            <a:ext cx="5853707" cy="376664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35790" r="11806" b="46740"/>
          <a:stretch/>
        </p:blipFill>
        <p:spPr>
          <a:xfrm>
            <a:off x="4623580" y="4407841"/>
            <a:ext cx="2944838" cy="6879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666716">
            <a:off x="10394125" y="2914285"/>
            <a:ext cx="3170069" cy="3930882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2666716">
            <a:off x="-1841188" y="547919"/>
            <a:ext cx="3717344" cy="3930882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321283" y="4707812"/>
            <a:ext cx="1976384" cy="543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chemeClr val="bg1"/>
                </a:solidFill>
                <a:latin typeface="+mn-lt"/>
              </a:rPr>
              <a:t>НА РЫНКЕ С</a:t>
            </a:r>
            <a:endParaRPr lang="ru-RU" sz="2000" dirty="0">
              <a:solidFill>
                <a:schemeClr val="bg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1077802" y="4813878"/>
            <a:ext cx="996335" cy="799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0C3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endParaRPr lang="ru-RU" sz="2000" b="1" dirty="0">
              <a:solidFill>
                <a:srgbClr val="0C3A9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077802" y="5193337"/>
            <a:ext cx="1232060" cy="799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ГОДА</a:t>
            </a:r>
            <a:endParaRPr lang="ru-RU" sz="2000" dirty="0">
              <a:solidFill>
                <a:schemeClr val="bg1"/>
              </a:solidFill>
              <a:latin typeface="+mn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7264" y="2362149"/>
            <a:ext cx="1673171" cy="543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+mn-lt"/>
              </a:rPr>
              <a:t>ISO 9001</a:t>
            </a:r>
            <a:endParaRPr lang="ru-RU" sz="2800" dirty="0">
              <a:solidFill>
                <a:schemeClr val="bg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87264" y="1894419"/>
            <a:ext cx="1869552" cy="543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C3A92"/>
                </a:solidFill>
                <a:latin typeface="+mn-lt"/>
              </a:rPr>
              <a:t>GMP</a:t>
            </a:r>
            <a:r>
              <a:rPr lang="ru-RU" sz="2000" b="1" dirty="0">
                <a:solidFill>
                  <a:srgbClr val="0C3A92"/>
                </a:solidFill>
                <a:latin typeface="+mn-lt"/>
              </a:rPr>
              <a:t> - </a:t>
            </a:r>
            <a:r>
              <a:rPr lang="en-US" sz="1800" kern="5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ACS LLC</a:t>
            </a:r>
            <a:r>
              <a:rPr lang="ru-RU" sz="1800" kern="5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(США) </a:t>
            </a:r>
            <a:endParaRPr lang="ru-RU" sz="2700" b="1" dirty="0">
              <a:solidFill>
                <a:srgbClr val="0C3A92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7961693">
            <a:off x="2171257" y="2155180"/>
            <a:ext cx="745447" cy="618747"/>
          </a:xfrm>
          <a:prstGeom prst="halfFrame">
            <a:avLst>
              <a:gd name="adj1" fmla="val 22408"/>
              <a:gd name="adj2" fmla="val 21901"/>
            </a:avLst>
          </a:prstGeom>
          <a:solidFill>
            <a:srgbClr val="89C4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оловина рамки 20"/>
          <p:cNvSpPr/>
          <p:nvPr/>
        </p:nvSpPr>
        <p:spPr>
          <a:xfrm rot="13447489" flipH="1">
            <a:off x="9252664" y="4924009"/>
            <a:ext cx="745447" cy="618747"/>
          </a:xfrm>
          <a:prstGeom prst="halfFrame">
            <a:avLst>
              <a:gd name="adj1" fmla="val 22408"/>
              <a:gd name="adj2" fmla="val 21901"/>
            </a:avLst>
          </a:prstGeom>
          <a:solidFill>
            <a:srgbClr val="89C45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34" y="2839858"/>
            <a:ext cx="2166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сертификат ACS LLC (ООО «Эй Джей Эй </a:t>
            </a:r>
            <a:r>
              <a:rPr lang="ru-RU" sz="1600" dirty="0" err="1"/>
              <a:t>Регистрарс</a:t>
            </a:r>
            <a:r>
              <a:rPr lang="ru-RU" sz="1600" dirty="0"/>
              <a:t> Си Ай Эс»)</a:t>
            </a:r>
          </a:p>
        </p:txBody>
      </p:sp>
    </p:spTree>
    <p:extLst>
      <p:ext uri="{BB962C8B-B14F-4D97-AF65-F5344CB8AC3E}">
        <p14:creationId xmlns:p14="http://schemas.microsoft.com/office/powerpoint/2010/main" val="195622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D136A8D-9549-4E98-A293-A6A63111A020}"/>
              </a:ext>
            </a:extLst>
          </p:cNvPr>
          <p:cNvGrpSpPr/>
          <p:nvPr/>
        </p:nvGrpSpPr>
        <p:grpSpPr>
          <a:xfrm>
            <a:off x="1776818" y="5517843"/>
            <a:ext cx="1296144" cy="577916"/>
            <a:chOff x="467544" y="1916832"/>
            <a:chExt cx="1296144" cy="577916"/>
          </a:xfrm>
          <a:solidFill>
            <a:schemeClr val="bg1">
              <a:lumMod val="85000"/>
            </a:schemeClr>
          </a:solidFill>
        </p:grpSpPr>
        <p:sp>
          <p:nvSpPr>
            <p:cNvPr id="62" name="Скругленный прямоугольник 3">
              <a:extLst>
                <a:ext uri="{FF2B5EF4-FFF2-40B4-BE49-F238E27FC236}">
                  <a16:creationId xmlns:a16="http://schemas.microsoft.com/office/drawing/2014/main" id="{A309CE81-7E31-48BC-8112-48E6AF74222B}"/>
                </a:ext>
              </a:extLst>
            </p:cNvPr>
            <p:cNvSpPr/>
            <p:nvPr/>
          </p:nvSpPr>
          <p:spPr>
            <a:xfrm>
              <a:off x="467544" y="1916832"/>
              <a:ext cx="1296144" cy="577916"/>
            </a:xfrm>
            <a:prstGeom prst="roundRect">
              <a:avLst/>
            </a:prstGeom>
            <a:grpFill/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0F68A8F-A457-46AF-9083-C2891D56D93D}"/>
                </a:ext>
              </a:extLst>
            </p:cNvPr>
            <p:cNvSpPr txBox="1"/>
            <p:nvPr/>
          </p:nvSpPr>
          <p:spPr>
            <a:xfrm>
              <a:off x="467544" y="1970415"/>
              <a:ext cx="1296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Приемка ИМ на склад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BB3A8E9-1D4B-43C8-AAF8-E6F523250E42}"/>
              </a:ext>
            </a:extLst>
          </p:cNvPr>
          <p:cNvGrpSpPr/>
          <p:nvPr/>
        </p:nvGrpSpPr>
        <p:grpSpPr>
          <a:xfrm>
            <a:off x="8240111" y="4411685"/>
            <a:ext cx="1439945" cy="900080"/>
            <a:chOff x="467544" y="1916832"/>
            <a:chExt cx="1296144" cy="850623"/>
          </a:xfrm>
          <a:solidFill>
            <a:srgbClr val="74C498"/>
          </a:solidFill>
        </p:grpSpPr>
        <p:sp>
          <p:nvSpPr>
            <p:cNvPr id="65" name="Скругленный прямоугольник 7">
              <a:extLst>
                <a:ext uri="{FF2B5EF4-FFF2-40B4-BE49-F238E27FC236}">
                  <a16:creationId xmlns:a16="http://schemas.microsoft.com/office/drawing/2014/main" id="{F4F99809-4107-4A32-B689-5AE0863BE7AC}"/>
                </a:ext>
              </a:extLst>
            </p:cNvPr>
            <p:cNvSpPr/>
            <p:nvPr/>
          </p:nvSpPr>
          <p:spPr>
            <a:xfrm>
              <a:off x="467544" y="1916832"/>
              <a:ext cx="1296144" cy="72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B96E8FA-23A7-4017-A31E-E85A2C274D7F}"/>
                </a:ext>
              </a:extLst>
            </p:cNvPr>
            <p:cNvSpPr txBox="1"/>
            <p:nvPr/>
          </p:nvSpPr>
          <p:spPr>
            <a:xfrm>
              <a:off x="474184" y="1982119"/>
              <a:ext cx="1289504" cy="7853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Хранение </a:t>
              </a:r>
            </a:p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на складе ГП/</a:t>
              </a:r>
            </a:p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Реализация</a:t>
              </a:r>
            </a:p>
            <a:p>
              <a:pPr algn="ctr"/>
              <a:endParaRPr lang="ru-RU" sz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7" name="Ромб 66">
            <a:extLst>
              <a:ext uri="{FF2B5EF4-FFF2-40B4-BE49-F238E27FC236}">
                <a16:creationId xmlns:a16="http://schemas.microsoft.com/office/drawing/2014/main" id="{B6F76002-7CB9-4A5C-862C-76D7E7CF9063}"/>
              </a:ext>
            </a:extLst>
          </p:cNvPr>
          <p:cNvSpPr/>
          <p:nvPr/>
        </p:nvSpPr>
        <p:spPr>
          <a:xfrm>
            <a:off x="3441774" y="1584576"/>
            <a:ext cx="1584176" cy="1114380"/>
          </a:xfrm>
          <a:prstGeom prst="diamond">
            <a:avLst/>
          </a:prstGeom>
          <a:solidFill>
            <a:srgbClr val="EFF7A7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6149059-C2B2-444A-B7B2-53497F12785F}"/>
              </a:ext>
            </a:extLst>
          </p:cNvPr>
          <p:cNvGrpSpPr/>
          <p:nvPr/>
        </p:nvGrpSpPr>
        <p:grpSpPr>
          <a:xfrm>
            <a:off x="1560585" y="3075142"/>
            <a:ext cx="1720602" cy="704764"/>
            <a:chOff x="3836935" y="1844824"/>
            <a:chExt cx="1720602" cy="832448"/>
          </a:xfrm>
        </p:grpSpPr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09D93104-8A6A-4A75-9592-2486A1AC5351}"/>
                </a:ext>
              </a:extLst>
            </p:cNvPr>
            <p:cNvSpPr/>
            <p:nvPr/>
          </p:nvSpPr>
          <p:spPr>
            <a:xfrm>
              <a:off x="3995936" y="1844824"/>
              <a:ext cx="1440160" cy="832448"/>
            </a:xfrm>
            <a:prstGeom prst="rect">
              <a:avLst/>
            </a:prstGeom>
            <a:solidFill>
              <a:srgbClr val="74C4B5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C898831-21CE-4701-ABED-EB39CD7C6748}"/>
                </a:ext>
              </a:extLst>
            </p:cNvPr>
            <p:cNvSpPr txBox="1"/>
            <p:nvPr/>
          </p:nvSpPr>
          <p:spPr>
            <a:xfrm>
              <a:off x="3836935" y="1887875"/>
              <a:ext cx="1720602" cy="7634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Получение со склада ИМ для производства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B8709E4-F752-45C2-BF98-C664BF0DB1D2}"/>
              </a:ext>
            </a:extLst>
          </p:cNvPr>
          <p:cNvGrpSpPr/>
          <p:nvPr/>
        </p:nvGrpSpPr>
        <p:grpSpPr>
          <a:xfrm>
            <a:off x="4164819" y="4349743"/>
            <a:ext cx="1549738" cy="823890"/>
            <a:chOff x="1708998" y="3140968"/>
            <a:chExt cx="1656184" cy="1130796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BF396545-C9E5-44E3-9DCB-8B7A86D13502}"/>
                </a:ext>
              </a:extLst>
            </p:cNvPr>
            <p:cNvSpPr/>
            <p:nvPr/>
          </p:nvSpPr>
          <p:spPr>
            <a:xfrm>
              <a:off x="1763688" y="3140968"/>
              <a:ext cx="1512168" cy="1130796"/>
            </a:xfrm>
            <a:prstGeom prst="ellipse">
              <a:avLst/>
            </a:prstGeom>
            <a:solidFill>
              <a:srgbClr val="EC6297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526054C-399B-4591-B92D-4BF817509EDA}"/>
                </a:ext>
              </a:extLst>
            </p:cNvPr>
            <p:cNvSpPr txBox="1"/>
            <p:nvPr/>
          </p:nvSpPr>
          <p:spPr>
            <a:xfrm>
              <a:off x="1708998" y="3255295"/>
              <a:ext cx="1656184" cy="88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Возврат ИМ поставщику/ производителю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859741C9-0E7A-4EE4-9EC3-53FA0E4C5257}"/>
              </a:ext>
            </a:extLst>
          </p:cNvPr>
          <p:cNvSpPr txBox="1"/>
          <p:nvPr/>
        </p:nvSpPr>
        <p:spPr>
          <a:xfrm>
            <a:off x="3604390" y="1805017"/>
            <a:ext cx="124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latin typeface="Century Gothic" panose="020B0502020202020204" pitchFamily="34" charset="0"/>
              </a:rPr>
              <a:t>Межопе</a:t>
            </a:r>
            <a:r>
              <a:rPr lang="ru-RU" sz="1200" dirty="0">
                <a:latin typeface="Century Gothic" panose="020B0502020202020204" pitchFamily="34" charset="0"/>
              </a:rPr>
              <a:t>-рационный контроль</a:t>
            </a: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66CADA1B-43E5-4122-A600-C1DFC67BBBE7}"/>
              </a:ext>
            </a:extLst>
          </p:cNvPr>
          <p:cNvGrpSpPr/>
          <p:nvPr/>
        </p:nvGrpSpPr>
        <p:grpSpPr>
          <a:xfrm>
            <a:off x="8250058" y="1675996"/>
            <a:ext cx="1363257" cy="910044"/>
            <a:chOff x="1685659" y="3140968"/>
            <a:chExt cx="1656184" cy="1130796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C9C67BAD-0A5C-4C15-8104-9BE0C18CD5BB}"/>
                </a:ext>
              </a:extLst>
            </p:cNvPr>
            <p:cNvSpPr/>
            <p:nvPr/>
          </p:nvSpPr>
          <p:spPr>
            <a:xfrm>
              <a:off x="1763688" y="3140968"/>
              <a:ext cx="1512168" cy="1130796"/>
            </a:xfrm>
            <a:prstGeom prst="ellipse">
              <a:avLst/>
            </a:prstGeom>
            <a:solidFill>
              <a:srgbClr val="EC6297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1FFF3A2-ACC0-4B8B-A063-57EFC4799C17}"/>
                </a:ext>
              </a:extLst>
            </p:cNvPr>
            <p:cNvSpPr txBox="1"/>
            <p:nvPr/>
          </p:nvSpPr>
          <p:spPr>
            <a:xfrm>
              <a:off x="1685659" y="3375125"/>
              <a:ext cx="1656184" cy="573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Утилизация брака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92472F3-0F6E-428F-B45F-7D0CAD65DFC5}"/>
              </a:ext>
            </a:extLst>
          </p:cNvPr>
          <p:cNvGrpSpPr/>
          <p:nvPr/>
        </p:nvGrpSpPr>
        <p:grpSpPr>
          <a:xfrm>
            <a:off x="3460537" y="3075142"/>
            <a:ext cx="1565413" cy="704764"/>
            <a:chOff x="3995936" y="1844824"/>
            <a:chExt cx="1459945" cy="832448"/>
          </a:xfrm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2DA57209-FFF4-4350-B815-8E783D1B9C93}"/>
                </a:ext>
              </a:extLst>
            </p:cNvPr>
            <p:cNvSpPr/>
            <p:nvPr/>
          </p:nvSpPr>
          <p:spPr>
            <a:xfrm>
              <a:off x="3995936" y="1844824"/>
              <a:ext cx="1440160" cy="832448"/>
            </a:xfrm>
            <a:prstGeom prst="rect">
              <a:avLst/>
            </a:prstGeom>
            <a:solidFill>
              <a:srgbClr val="74C4B5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09C6590-6632-4631-9269-EE1A7C45F844}"/>
                </a:ext>
              </a:extLst>
            </p:cNvPr>
            <p:cNvSpPr txBox="1"/>
            <p:nvPr/>
          </p:nvSpPr>
          <p:spPr>
            <a:xfrm>
              <a:off x="4015721" y="2095554"/>
              <a:ext cx="1440160" cy="327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ПРОИЗВОДСТВО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5921C92-5335-453E-A17C-869D686CE25C}"/>
              </a:ext>
            </a:extLst>
          </p:cNvPr>
          <p:cNvGrpSpPr/>
          <p:nvPr/>
        </p:nvGrpSpPr>
        <p:grpSpPr>
          <a:xfrm>
            <a:off x="5233703" y="3075142"/>
            <a:ext cx="1027906" cy="704764"/>
            <a:chOff x="3995936" y="1844824"/>
            <a:chExt cx="1470605" cy="832448"/>
          </a:xfrm>
          <a:solidFill>
            <a:srgbClr val="7FB9A7"/>
          </a:solidFill>
        </p:grpSpPr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A96AF43D-A4B7-4203-BF6D-FF81BF31953A}"/>
                </a:ext>
              </a:extLst>
            </p:cNvPr>
            <p:cNvSpPr/>
            <p:nvPr/>
          </p:nvSpPr>
          <p:spPr>
            <a:xfrm>
              <a:off x="3995936" y="1844824"/>
              <a:ext cx="1440160" cy="832448"/>
            </a:xfrm>
            <a:prstGeom prst="rect">
              <a:avLst/>
            </a:prstGeom>
            <a:solidFill>
              <a:srgbClr val="74C4B5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FE448D9-F8FE-43BC-BD3F-5EE262B119A4}"/>
                </a:ext>
              </a:extLst>
            </p:cNvPr>
            <p:cNvSpPr txBox="1"/>
            <p:nvPr/>
          </p:nvSpPr>
          <p:spPr>
            <a:xfrm>
              <a:off x="4026381" y="2009811"/>
              <a:ext cx="1440160" cy="5453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Получение ГП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B1067E4-D613-440F-B2CD-F1FB70813A4F}"/>
              </a:ext>
            </a:extLst>
          </p:cNvPr>
          <p:cNvGrpSpPr/>
          <p:nvPr/>
        </p:nvGrpSpPr>
        <p:grpSpPr>
          <a:xfrm>
            <a:off x="1685601" y="4177662"/>
            <a:ext cx="1478579" cy="1114380"/>
            <a:chOff x="2125294" y="1707198"/>
            <a:chExt cx="1584176" cy="1114380"/>
          </a:xfrm>
        </p:grpSpPr>
        <p:sp>
          <p:nvSpPr>
            <p:cNvPr id="85" name="Ромб 84">
              <a:extLst>
                <a:ext uri="{FF2B5EF4-FFF2-40B4-BE49-F238E27FC236}">
                  <a16:creationId xmlns:a16="http://schemas.microsoft.com/office/drawing/2014/main" id="{E0F83DA5-7692-4F07-BBCD-26B8B454E1A7}"/>
                </a:ext>
              </a:extLst>
            </p:cNvPr>
            <p:cNvSpPr/>
            <p:nvPr/>
          </p:nvSpPr>
          <p:spPr>
            <a:xfrm>
              <a:off x="2125294" y="1707198"/>
              <a:ext cx="1584176" cy="1114380"/>
            </a:xfrm>
            <a:prstGeom prst="diamond">
              <a:avLst/>
            </a:prstGeom>
            <a:solidFill>
              <a:srgbClr val="EFF7A7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E23DDBC-A843-45F4-8376-62B707546CDA}"/>
                </a:ext>
              </a:extLst>
            </p:cNvPr>
            <p:cNvSpPr txBox="1"/>
            <p:nvPr/>
          </p:nvSpPr>
          <p:spPr>
            <a:xfrm>
              <a:off x="2265021" y="1941222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Входной контроль </a:t>
              </a:r>
            </a:p>
            <a:p>
              <a:pPr lvl="0" algn="ctr"/>
              <a:r>
                <a:rPr lang="ru-RU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ИМ</a:t>
              </a: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D8CD2C0C-8D4A-41EB-B8BB-4EE33F4E11B5}"/>
              </a:ext>
            </a:extLst>
          </p:cNvPr>
          <p:cNvGrpSpPr/>
          <p:nvPr/>
        </p:nvGrpSpPr>
        <p:grpSpPr>
          <a:xfrm>
            <a:off x="8167995" y="2796097"/>
            <a:ext cx="1584176" cy="1114380"/>
            <a:chOff x="2125294" y="1707198"/>
            <a:chExt cx="1584176" cy="1114380"/>
          </a:xfrm>
        </p:grpSpPr>
        <p:sp>
          <p:nvSpPr>
            <p:cNvPr id="88" name="Ромб 87">
              <a:extLst>
                <a:ext uri="{FF2B5EF4-FFF2-40B4-BE49-F238E27FC236}">
                  <a16:creationId xmlns:a16="http://schemas.microsoft.com/office/drawing/2014/main" id="{A7B9C27E-877C-4F24-A48D-FE1539CB5EAD}"/>
                </a:ext>
              </a:extLst>
            </p:cNvPr>
            <p:cNvSpPr/>
            <p:nvPr/>
          </p:nvSpPr>
          <p:spPr>
            <a:xfrm>
              <a:off x="2125294" y="1707198"/>
              <a:ext cx="1584176" cy="1114380"/>
            </a:xfrm>
            <a:prstGeom prst="diamond">
              <a:avLst/>
            </a:prstGeom>
            <a:solidFill>
              <a:srgbClr val="EFF7A7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9A33C8D-06EA-404B-A7E7-065CDAC4FE55}"/>
                </a:ext>
              </a:extLst>
            </p:cNvPr>
            <p:cNvSpPr txBox="1"/>
            <p:nvPr/>
          </p:nvSpPr>
          <p:spPr>
            <a:xfrm>
              <a:off x="2281142" y="1914002"/>
              <a:ext cx="1296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Контроль продукции на соответствие НД</a:t>
              </a:r>
            </a:p>
          </p:txBody>
        </p:sp>
      </p:grp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B330968A-9F27-4718-8A4C-623AF19BADE4}"/>
              </a:ext>
            </a:extLst>
          </p:cNvPr>
          <p:cNvCxnSpPr>
            <a:stCxn id="62" idx="0"/>
            <a:endCxn id="85" idx="2"/>
          </p:cNvCxnSpPr>
          <p:nvPr/>
        </p:nvCxnSpPr>
        <p:spPr>
          <a:xfrm flipV="1">
            <a:off x="2424890" y="5292043"/>
            <a:ext cx="0" cy="225801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9BB782E4-D335-4BE7-8636-5AE01FEF8161}"/>
              </a:ext>
            </a:extLst>
          </p:cNvPr>
          <p:cNvCxnSpPr>
            <a:stCxn id="85" idx="0"/>
            <a:endCxn id="69" idx="2"/>
          </p:cNvCxnSpPr>
          <p:nvPr/>
        </p:nvCxnSpPr>
        <p:spPr>
          <a:xfrm flipV="1">
            <a:off x="2424890" y="3779906"/>
            <a:ext cx="14776" cy="397756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704B11CF-B9A4-4CB6-BAFA-AF9ED9724A49}"/>
              </a:ext>
            </a:extLst>
          </p:cNvPr>
          <p:cNvCxnSpPr/>
          <p:nvPr/>
        </p:nvCxnSpPr>
        <p:spPr>
          <a:xfrm>
            <a:off x="3164180" y="3434912"/>
            <a:ext cx="317571" cy="1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493A3102-F50B-4A14-9F60-043FFF39E136}"/>
              </a:ext>
            </a:extLst>
          </p:cNvPr>
          <p:cNvCxnSpPr>
            <a:stCxn id="79" idx="3"/>
            <a:endCxn id="82" idx="1"/>
          </p:cNvCxnSpPr>
          <p:nvPr/>
        </p:nvCxnSpPr>
        <p:spPr>
          <a:xfrm>
            <a:off x="5004736" y="3427524"/>
            <a:ext cx="228969" cy="0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BBCD6C83-6168-4AAD-A98B-07F610A5FB1F}"/>
              </a:ext>
            </a:extLst>
          </p:cNvPr>
          <p:cNvCxnSpPr>
            <a:stCxn id="67" idx="2"/>
            <a:endCxn id="79" idx="0"/>
          </p:cNvCxnSpPr>
          <p:nvPr/>
        </p:nvCxnSpPr>
        <p:spPr>
          <a:xfrm flipH="1">
            <a:off x="4232636" y="2698956"/>
            <a:ext cx="1226" cy="376186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7ED3C74E-06CD-4CD8-952F-0BFF9D71C61F}"/>
              </a:ext>
            </a:extLst>
          </p:cNvPr>
          <p:cNvCxnSpPr/>
          <p:nvPr/>
        </p:nvCxnSpPr>
        <p:spPr>
          <a:xfrm>
            <a:off x="6261611" y="3385189"/>
            <a:ext cx="302785" cy="0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4A515990-6552-4A2E-8F7C-41F39C5D22D4}"/>
              </a:ext>
            </a:extLst>
          </p:cNvPr>
          <p:cNvCxnSpPr/>
          <p:nvPr/>
        </p:nvCxnSpPr>
        <p:spPr>
          <a:xfrm>
            <a:off x="7824191" y="3372225"/>
            <a:ext cx="360040" cy="0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1265D3FC-7AC3-455C-99E8-39ED8C7622FB}"/>
              </a:ext>
            </a:extLst>
          </p:cNvPr>
          <p:cNvCxnSpPr/>
          <p:nvPr/>
        </p:nvCxnSpPr>
        <p:spPr>
          <a:xfrm flipV="1">
            <a:off x="8972981" y="2606334"/>
            <a:ext cx="0" cy="190474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B5AF4033-BA9F-4B30-8D9E-F14422DCD6E3}"/>
              </a:ext>
            </a:extLst>
          </p:cNvPr>
          <p:cNvSpPr txBox="1"/>
          <p:nvPr/>
        </p:nvSpPr>
        <p:spPr>
          <a:xfrm>
            <a:off x="2431701" y="3910478"/>
            <a:ext cx="113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Century Gothic" panose="020B0502020202020204" pitchFamily="34" charset="0"/>
              </a:rPr>
              <a:t>соответствие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B4AA689-8F90-4194-9C4D-EE077E134ACA}"/>
              </a:ext>
            </a:extLst>
          </p:cNvPr>
          <p:cNvSpPr txBox="1"/>
          <p:nvPr/>
        </p:nvSpPr>
        <p:spPr>
          <a:xfrm>
            <a:off x="3072962" y="4464502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Century Gothic" panose="020B0502020202020204" pitchFamily="34" charset="0"/>
              </a:rPr>
              <a:t>несоответствие</a:t>
            </a:r>
          </a:p>
        </p:txBody>
      </p: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95E54FD8-0014-4157-BDEF-66A0A53C98FE}"/>
              </a:ext>
            </a:extLst>
          </p:cNvPr>
          <p:cNvCxnSpPr>
            <a:stCxn id="85" idx="3"/>
          </p:cNvCxnSpPr>
          <p:nvPr/>
        </p:nvCxnSpPr>
        <p:spPr>
          <a:xfrm flipV="1">
            <a:off x="3164180" y="4734852"/>
            <a:ext cx="1069683" cy="1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306E5F83-C9BC-4F86-97ED-A2A7854508A2}"/>
              </a:ext>
            </a:extLst>
          </p:cNvPr>
          <p:cNvSpPr txBox="1"/>
          <p:nvPr/>
        </p:nvSpPr>
        <p:spPr>
          <a:xfrm>
            <a:off x="4281206" y="2695070"/>
            <a:ext cx="113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Century Gothic" panose="020B0502020202020204" pitchFamily="34" charset="0"/>
              </a:rPr>
              <a:t>соответствие</a:t>
            </a:r>
          </a:p>
        </p:txBody>
      </p: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401BE38E-E459-4BF8-8142-B9919AF38FDA}"/>
              </a:ext>
            </a:extLst>
          </p:cNvPr>
          <p:cNvCxnSpPr/>
          <p:nvPr/>
        </p:nvCxnSpPr>
        <p:spPr>
          <a:xfrm>
            <a:off x="5025950" y="2141766"/>
            <a:ext cx="3305722" cy="9546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E4309D7C-F418-437E-9706-B6F58033D1F8}"/>
              </a:ext>
            </a:extLst>
          </p:cNvPr>
          <p:cNvSpPr txBox="1"/>
          <p:nvPr/>
        </p:nvSpPr>
        <p:spPr>
          <a:xfrm>
            <a:off x="5936468" y="1884798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Century Gothic" panose="020B0502020202020204" pitchFamily="34" charset="0"/>
              </a:rPr>
              <a:t>несоответствие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42C427F-828C-4B7F-B155-863880B568B2}"/>
              </a:ext>
            </a:extLst>
          </p:cNvPr>
          <p:cNvSpPr txBox="1"/>
          <p:nvPr/>
        </p:nvSpPr>
        <p:spPr>
          <a:xfrm>
            <a:off x="9012881" y="2618020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Century Gothic" panose="020B0502020202020204" pitchFamily="34" charset="0"/>
              </a:rPr>
              <a:t>несоответствие</a:t>
            </a:r>
          </a:p>
        </p:txBody>
      </p: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1EFB795E-B500-4D9F-BDCC-FFD4FA9036A1}"/>
              </a:ext>
            </a:extLst>
          </p:cNvPr>
          <p:cNvCxnSpPr>
            <a:stCxn id="88" idx="2"/>
          </p:cNvCxnSpPr>
          <p:nvPr/>
        </p:nvCxnSpPr>
        <p:spPr>
          <a:xfrm>
            <a:off x="8960083" y="3910478"/>
            <a:ext cx="0" cy="500481"/>
          </a:xfrm>
          <a:prstGeom prst="straightConnector1">
            <a:avLst/>
          </a:prstGeom>
          <a:ln w="22225"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91D7EA36-6166-421C-9229-26BEC1FADB04}"/>
              </a:ext>
            </a:extLst>
          </p:cNvPr>
          <p:cNvSpPr txBox="1"/>
          <p:nvPr/>
        </p:nvSpPr>
        <p:spPr>
          <a:xfrm>
            <a:off x="8970640" y="3965717"/>
            <a:ext cx="113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Century Gothic" panose="020B0502020202020204" pitchFamily="34" charset="0"/>
              </a:rPr>
              <a:t>соответствие</a:t>
            </a:r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3DE05217-0B6E-4155-B68F-A9CFD7095C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18" y="5394719"/>
            <a:ext cx="992135" cy="100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AC32E7C-5CCA-444C-AA77-839C56CB2D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5266" r="4451" b="5740"/>
          <a:stretch/>
        </p:blipFill>
        <p:spPr>
          <a:xfrm rot="20227023">
            <a:off x="4971942" y="5054831"/>
            <a:ext cx="1145959" cy="85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B72559A-EE12-4B07-A1D5-92C069CA517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61" y="5079372"/>
            <a:ext cx="1134269" cy="914611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E8010842-1E2C-4F8F-B194-7310C036E447}"/>
              </a:ext>
            </a:extLst>
          </p:cNvPr>
          <p:cNvGrpSpPr/>
          <p:nvPr/>
        </p:nvGrpSpPr>
        <p:grpSpPr>
          <a:xfrm>
            <a:off x="6564395" y="3075142"/>
            <a:ext cx="1259797" cy="704765"/>
            <a:chOff x="3995936" y="1844823"/>
            <a:chExt cx="1470605" cy="862351"/>
          </a:xfrm>
          <a:solidFill>
            <a:srgbClr val="7FB9A7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3973ABA2-4835-48B5-AD7C-DC82015BD2D5}"/>
                </a:ext>
              </a:extLst>
            </p:cNvPr>
            <p:cNvSpPr/>
            <p:nvPr/>
          </p:nvSpPr>
          <p:spPr>
            <a:xfrm>
              <a:off x="3995936" y="1844823"/>
              <a:ext cx="1440160" cy="862351"/>
            </a:xfrm>
            <a:prstGeom prst="rect">
              <a:avLst/>
            </a:prstGeom>
            <a:solidFill>
              <a:srgbClr val="74C4B5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3F325D5-4D91-4CEB-9B3B-38C128BC962D}"/>
                </a:ext>
              </a:extLst>
            </p:cNvPr>
            <p:cNvSpPr txBox="1"/>
            <p:nvPr/>
          </p:nvSpPr>
          <p:spPr>
            <a:xfrm>
              <a:off x="4026381" y="2009811"/>
              <a:ext cx="1440160" cy="5648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</a:rPr>
                <a:t>Карантинное хранение</a:t>
              </a:r>
            </a:p>
          </p:txBody>
        </p:sp>
      </p:grp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037ED34E-271C-466B-94F2-DC768E2E93BA}"/>
              </a:ext>
            </a:extLst>
          </p:cNvPr>
          <p:cNvSpPr/>
          <p:nvPr/>
        </p:nvSpPr>
        <p:spPr>
          <a:xfrm>
            <a:off x="1560585" y="2941290"/>
            <a:ext cx="6443626" cy="969187"/>
          </a:xfrm>
          <a:prstGeom prst="rect">
            <a:avLst/>
          </a:prstGeom>
          <a:noFill/>
          <a:ln w="222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D28E159-157E-4456-9AA9-CE71921645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87" y="1671144"/>
            <a:ext cx="1134269" cy="91461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9743C469-D9CA-45A7-924F-CDB2AD7A8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5266" r="4451" b="5740"/>
          <a:stretch/>
        </p:blipFill>
        <p:spPr>
          <a:xfrm rot="20227023">
            <a:off x="10518153" y="1669454"/>
            <a:ext cx="1145959" cy="85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TextBox 58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8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-2" y="0"/>
            <a:ext cx="12192000" cy="1145310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Блок-схема получения готового продукта</a:t>
            </a:r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6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4" grpId="0"/>
      <p:bldP spid="98" grpId="0"/>
      <p:bldP spid="99" grpId="0"/>
      <p:bldP spid="101" grpId="0"/>
      <p:bldP spid="103" grpId="0"/>
      <p:bldP spid="104" grpId="0"/>
      <p:bldP spid="106" grpId="0"/>
      <p:bldP spid="1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2" y="1"/>
            <a:ext cx="12192000" cy="711200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22945" y="32435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Схема помещений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0CD873B-B081-4A23-8165-1E7767CE0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360" y="1825625"/>
            <a:ext cx="4065973" cy="18941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079905-D37A-4CD1-B318-6508D928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"/>
          <a:stretch/>
        </p:blipFill>
        <p:spPr bwMode="auto">
          <a:xfrm>
            <a:off x="1546191" y="874279"/>
            <a:ext cx="9099611" cy="5672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3456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0335" y="197783"/>
            <a:ext cx="5138675" cy="958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500" b="1" dirty="0">
              <a:solidFill>
                <a:srgbClr val="5EB94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Скругленный прямоугольник 1">
            <a:extLst>
              <a:ext uri="{FF2B5EF4-FFF2-40B4-BE49-F238E27FC236}">
                <a16:creationId xmlns:a16="http://schemas.microsoft.com/office/drawing/2014/main" id="{910C9A69-A306-47DB-98B7-8EB9F221D65A}"/>
              </a:ext>
            </a:extLst>
          </p:cNvPr>
          <p:cNvSpPr/>
          <p:nvPr/>
        </p:nvSpPr>
        <p:spPr>
          <a:xfrm>
            <a:off x="2030819" y="989554"/>
            <a:ext cx="2393073" cy="2295429"/>
          </a:xfrm>
          <a:prstGeom prst="roundRect">
            <a:avLst/>
          </a:prstGeom>
          <a:solidFill>
            <a:srgbClr val="8CC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ПРОИЗВОДСТВО</a:t>
            </a:r>
          </a:p>
          <a:p>
            <a:pPr algn="ctr"/>
            <a:endParaRPr lang="ru-RU" sz="800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Помещения</a:t>
            </a:r>
            <a:endParaRPr lang="en-US" sz="1200" i="1" dirty="0">
              <a:solidFill>
                <a:schemeClr val="tx1"/>
              </a:solidFill>
            </a:endParaRPr>
          </a:p>
          <a:p>
            <a:endParaRPr lang="ru-RU" sz="1200" i="1" dirty="0">
              <a:solidFill>
                <a:schemeClr val="tx1"/>
              </a:solidFill>
            </a:endParaRPr>
          </a:p>
          <a:p>
            <a:endParaRPr lang="ru-RU" sz="1200" i="1" dirty="0">
              <a:solidFill>
                <a:schemeClr val="tx1"/>
              </a:solidFill>
            </a:endParaRPr>
          </a:p>
          <a:p>
            <a:endParaRPr lang="en-US" sz="600" i="1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Инженерные системы</a:t>
            </a:r>
          </a:p>
          <a:p>
            <a:endParaRPr lang="ru-RU" sz="1200" i="1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Оборудование</a:t>
            </a:r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id="{CCBFC5D4-69EF-417C-AD3F-91364E5EFE5A}"/>
              </a:ext>
            </a:extLst>
          </p:cNvPr>
          <p:cNvSpPr/>
          <p:nvPr/>
        </p:nvSpPr>
        <p:spPr>
          <a:xfrm>
            <a:off x="2305572" y="1659260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B06CEA1F-D7CB-4409-BEB0-B179B2671FBD}"/>
              </a:ext>
            </a:extLst>
          </p:cNvPr>
          <p:cNvSpPr/>
          <p:nvPr/>
        </p:nvSpPr>
        <p:spPr>
          <a:xfrm>
            <a:off x="3045496" y="1650988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AE7CECA1-D7FA-4F4E-AFAA-30379F285E35}"/>
              </a:ext>
            </a:extLst>
          </p:cNvPr>
          <p:cNvSpPr/>
          <p:nvPr/>
        </p:nvSpPr>
        <p:spPr>
          <a:xfrm>
            <a:off x="3750420" y="1650988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OQ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748DC17-5C83-4543-B0FB-E5AD65535A38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2814316" y="1831008"/>
            <a:ext cx="231180" cy="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2135F1B-69B9-4507-B6D2-2377BAB64945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3554240" y="1831008"/>
            <a:ext cx="1961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Скругленный прямоугольник 16">
            <a:extLst>
              <a:ext uri="{FF2B5EF4-FFF2-40B4-BE49-F238E27FC236}">
                <a16:creationId xmlns:a16="http://schemas.microsoft.com/office/drawing/2014/main" id="{42FBFAD5-8AEA-4EC2-A422-7875E0C2DF24}"/>
              </a:ext>
            </a:extLst>
          </p:cNvPr>
          <p:cNvSpPr/>
          <p:nvPr/>
        </p:nvSpPr>
        <p:spPr>
          <a:xfrm>
            <a:off x="2330972" y="2271676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7">
            <a:extLst>
              <a:ext uri="{FF2B5EF4-FFF2-40B4-BE49-F238E27FC236}">
                <a16:creationId xmlns:a16="http://schemas.microsoft.com/office/drawing/2014/main" id="{7F75B731-732D-4074-AAC2-0783E85A46AA}"/>
              </a:ext>
            </a:extLst>
          </p:cNvPr>
          <p:cNvSpPr/>
          <p:nvPr/>
        </p:nvSpPr>
        <p:spPr>
          <a:xfrm>
            <a:off x="3070896" y="2263386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8">
            <a:extLst>
              <a:ext uri="{FF2B5EF4-FFF2-40B4-BE49-F238E27FC236}">
                <a16:creationId xmlns:a16="http://schemas.microsoft.com/office/drawing/2014/main" id="{DFD21CC0-9F50-4C37-9117-0F9CE57D4C41}"/>
              </a:ext>
            </a:extLst>
          </p:cNvPr>
          <p:cNvSpPr/>
          <p:nvPr/>
        </p:nvSpPr>
        <p:spPr>
          <a:xfrm>
            <a:off x="3775820" y="2263404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OQ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290620B-FCA6-4042-9745-A6AC689EB83F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2839716" y="2443406"/>
            <a:ext cx="231180" cy="8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E4FA69A-606A-4E96-B386-C773445F9CBA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3579640" y="2443406"/>
            <a:ext cx="196180" cy="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Скругленный прямоугольник 21">
            <a:extLst>
              <a:ext uri="{FF2B5EF4-FFF2-40B4-BE49-F238E27FC236}">
                <a16:creationId xmlns:a16="http://schemas.microsoft.com/office/drawing/2014/main" id="{00DE8283-71A1-4A48-A431-C315CD820E45}"/>
              </a:ext>
            </a:extLst>
          </p:cNvPr>
          <p:cNvSpPr/>
          <p:nvPr/>
        </p:nvSpPr>
        <p:spPr>
          <a:xfrm>
            <a:off x="2330972" y="2861208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22">
            <a:extLst>
              <a:ext uri="{FF2B5EF4-FFF2-40B4-BE49-F238E27FC236}">
                <a16:creationId xmlns:a16="http://schemas.microsoft.com/office/drawing/2014/main" id="{E61A6412-5D5D-4051-9754-9BD5F08D0AB8}"/>
              </a:ext>
            </a:extLst>
          </p:cNvPr>
          <p:cNvSpPr/>
          <p:nvPr/>
        </p:nvSpPr>
        <p:spPr>
          <a:xfrm>
            <a:off x="3070896" y="2852936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23">
            <a:extLst>
              <a:ext uri="{FF2B5EF4-FFF2-40B4-BE49-F238E27FC236}">
                <a16:creationId xmlns:a16="http://schemas.microsoft.com/office/drawing/2014/main" id="{41E33BD1-3E4B-48B9-90FA-A914EA8AFAB1}"/>
              </a:ext>
            </a:extLst>
          </p:cNvPr>
          <p:cNvSpPr/>
          <p:nvPr/>
        </p:nvSpPr>
        <p:spPr>
          <a:xfrm>
            <a:off x="3719736" y="2852936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OQ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1D27261-4B06-4F38-960F-9EE395835A96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 flipV="1">
            <a:off x="2839716" y="3032956"/>
            <a:ext cx="231180" cy="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4471588-7AE0-4335-835C-32BB57D43B75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3579640" y="3032956"/>
            <a:ext cx="1400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CFA13C80-2C12-4DAD-B047-1EC0FDEE01FC}"/>
              </a:ext>
            </a:extLst>
          </p:cNvPr>
          <p:cNvSpPr/>
          <p:nvPr/>
        </p:nvSpPr>
        <p:spPr>
          <a:xfrm>
            <a:off x="2057993" y="3705219"/>
            <a:ext cx="2336580" cy="1976697"/>
          </a:xfrm>
          <a:prstGeom prst="roundRect">
            <a:avLst/>
          </a:prstGeom>
          <a:solidFill>
            <a:srgbClr val="8CC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ЛАБОРАТОРИИ</a:t>
            </a:r>
          </a:p>
          <a:p>
            <a:endParaRPr lang="ru-RU" sz="600" i="1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Оборудование</a:t>
            </a:r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  <a:p>
            <a:endParaRPr lang="ru-RU" sz="1200" i="1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Методики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8">
            <a:extLst>
              <a:ext uri="{FF2B5EF4-FFF2-40B4-BE49-F238E27FC236}">
                <a16:creationId xmlns:a16="http://schemas.microsoft.com/office/drawing/2014/main" id="{815C99C1-7DBA-4837-8E1D-A0E7E779E4AC}"/>
              </a:ext>
            </a:extLst>
          </p:cNvPr>
          <p:cNvSpPr/>
          <p:nvPr/>
        </p:nvSpPr>
        <p:spPr>
          <a:xfrm>
            <a:off x="2207293" y="4476304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9">
            <a:extLst>
              <a:ext uri="{FF2B5EF4-FFF2-40B4-BE49-F238E27FC236}">
                <a16:creationId xmlns:a16="http://schemas.microsoft.com/office/drawing/2014/main" id="{C3576D86-CB39-4D24-8D59-30DED3BBF875}"/>
              </a:ext>
            </a:extLst>
          </p:cNvPr>
          <p:cNvSpPr/>
          <p:nvPr/>
        </p:nvSpPr>
        <p:spPr>
          <a:xfrm>
            <a:off x="2889797" y="4494607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40">
            <a:extLst>
              <a:ext uri="{FF2B5EF4-FFF2-40B4-BE49-F238E27FC236}">
                <a16:creationId xmlns:a16="http://schemas.microsoft.com/office/drawing/2014/main" id="{610F2A4B-2CB1-4050-BC21-6D844EAD6B7D}"/>
              </a:ext>
            </a:extLst>
          </p:cNvPr>
          <p:cNvSpPr/>
          <p:nvPr/>
        </p:nvSpPr>
        <p:spPr>
          <a:xfrm>
            <a:off x="3636344" y="4476304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OQ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056799ED-2016-46B8-9CD5-46B7E0E4894E}"/>
              </a:ext>
            </a:extLst>
          </p:cNvPr>
          <p:cNvCxnSpPr>
            <a:stCxn id="33" idx="3"/>
            <a:endCxn id="34" idx="1"/>
          </p:cNvCxnSpPr>
          <p:nvPr/>
        </p:nvCxnSpPr>
        <p:spPr>
          <a:xfrm>
            <a:off x="2716037" y="4656324"/>
            <a:ext cx="173760" cy="183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0F2A9D1-48A0-4366-87F0-BF258D763E14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398541" y="4674627"/>
            <a:ext cx="2352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Скругленный прямоугольник 43">
            <a:extLst>
              <a:ext uri="{FF2B5EF4-FFF2-40B4-BE49-F238E27FC236}">
                <a16:creationId xmlns:a16="http://schemas.microsoft.com/office/drawing/2014/main" id="{4F98C09B-1AA5-4C4D-9BD2-02129735C317}"/>
              </a:ext>
            </a:extLst>
          </p:cNvPr>
          <p:cNvSpPr/>
          <p:nvPr/>
        </p:nvSpPr>
        <p:spPr>
          <a:xfrm>
            <a:off x="2242445" y="5159968"/>
            <a:ext cx="668808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AMV</a:t>
            </a:r>
          </a:p>
        </p:txBody>
      </p:sp>
      <p:sp>
        <p:nvSpPr>
          <p:cNvPr id="39" name="Скругленный прямоугольник 44">
            <a:extLst>
              <a:ext uri="{FF2B5EF4-FFF2-40B4-BE49-F238E27FC236}">
                <a16:creationId xmlns:a16="http://schemas.microsoft.com/office/drawing/2014/main" id="{D01A8151-CAF7-4893-BF71-596087BDFDDE}"/>
              </a:ext>
            </a:extLst>
          </p:cNvPr>
          <p:cNvSpPr/>
          <p:nvPr/>
        </p:nvSpPr>
        <p:spPr>
          <a:xfrm>
            <a:off x="6007472" y="2574322"/>
            <a:ext cx="1728192" cy="1957392"/>
          </a:xfrm>
          <a:prstGeom prst="roundRect">
            <a:avLst/>
          </a:prstGeom>
          <a:solidFill>
            <a:srgbClr val="5EB947"/>
          </a:solidFill>
          <a:ln>
            <a:solidFill>
              <a:srgbClr val="47B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45">
            <a:extLst>
              <a:ext uri="{FF2B5EF4-FFF2-40B4-BE49-F238E27FC236}">
                <a16:creationId xmlns:a16="http://schemas.microsoft.com/office/drawing/2014/main" id="{72E07C5A-AB80-49E8-8E78-169FDEA54DA5}"/>
              </a:ext>
            </a:extLst>
          </p:cNvPr>
          <p:cNvSpPr/>
          <p:nvPr/>
        </p:nvSpPr>
        <p:spPr>
          <a:xfrm>
            <a:off x="6475524" y="2904740"/>
            <a:ext cx="792088" cy="448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6">
            <a:extLst>
              <a:ext uri="{FF2B5EF4-FFF2-40B4-BE49-F238E27FC236}">
                <a16:creationId xmlns:a16="http://schemas.microsoft.com/office/drawing/2014/main" id="{F9C00CA1-F7CE-4367-82D5-90E8AD73B00B}"/>
              </a:ext>
            </a:extLst>
          </p:cNvPr>
          <p:cNvSpPr/>
          <p:nvPr/>
        </p:nvSpPr>
        <p:spPr>
          <a:xfrm>
            <a:off x="6475524" y="3718227"/>
            <a:ext cx="792088" cy="448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CV</a:t>
            </a:r>
          </a:p>
        </p:txBody>
      </p:sp>
      <p:sp>
        <p:nvSpPr>
          <p:cNvPr id="42" name="Скругленный прямоугольник 47">
            <a:extLst>
              <a:ext uri="{FF2B5EF4-FFF2-40B4-BE49-F238E27FC236}">
                <a16:creationId xmlns:a16="http://schemas.microsoft.com/office/drawing/2014/main" id="{2D746100-CA47-4CFA-9E9B-313EFDCE5F7F}"/>
              </a:ext>
            </a:extLst>
          </p:cNvPr>
          <p:cNvSpPr/>
          <p:nvPr/>
        </p:nvSpPr>
        <p:spPr>
          <a:xfrm>
            <a:off x="8184232" y="2609772"/>
            <a:ext cx="1728192" cy="1899348"/>
          </a:xfrm>
          <a:prstGeom prst="roundRect">
            <a:avLst/>
          </a:prstGeom>
          <a:solidFill>
            <a:srgbClr val="5EB947"/>
          </a:solidFill>
          <a:ln>
            <a:solidFill>
              <a:srgbClr val="47B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Технологический процесс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8">
            <a:extLst>
              <a:ext uri="{FF2B5EF4-FFF2-40B4-BE49-F238E27FC236}">
                <a16:creationId xmlns:a16="http://schemas.microsoft.com/office/drawing/2014/main" id="{D5D74ABC-9CBC-4BA3-86A9-BC6D0E47E07F}"/>
              </a:ext>
            </a:extLst>
          </p:cNvPr>
          <p:cNvSpPr/>
          <p:nvPr/>
        </p:nvSpPr>
        <p:spPr>
          <a:xfrm>
            <a:off x="8653896" y="3458048"/>
            <a:ext cx="792088" cy="448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</a:t>
            </a:r>
            <a:r>
              <a:rPr lang="en-US" sz="1400" b="1" dirty="0">
                <a:solidFill>
                  <a:schemeClr val="tx1"/>
                </a:solidFill>
              </a:rPr>
              <a:t>V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B39C77C-6167-42B0-ACC7-7793F2FCB2B1}"/>
              </a:ext>
            </a:extLst>
          </p:cNvPr>
          <p:cNvCxnSpPr/>
          <p:nvPr/>
        </p:nvCxnSpPr>
        <p:spPr>
          <a:xfrm>
            <a:off x="4423892" y="1831008"/>
            <a:ext cx="447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8CF16E4D-A6F3-42A3-A389-7DABDF039878}"/>
              </a:ext>
            </a:extLst>
          </p:cNvPr>
          <p:cNvCxnSpPr/>
          <p:nvPr/>
        </p:nvCxnSpPr>
        <p:spPr>
          <a:xfrm>
            <a:off x="4423892" y="2451696"/>
            <a:ext cx="447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605DDDA2-C97C-4E3F-B090-A71BFD838CA5}"/>
              </a:ext>
            </a:extLst>
          </p:cNvPr>
          <p:cNvCxnSpPr/>
          <p:nvPr/>
        </p:nvCxnSpPr>
        <p:spPr>
          <a:xfrm>
            <a:off x="4423892" y="3032956"/>
            <a:ext cx="447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76528972-9EC6-4385-8168-24B172F97589}"/>
              </a:ext>
            </a:extLst>
          </p:cNvPr>
          <p:cNvCxnSpPr/>
          <p:nvPr/>
        </p:nvCxnSpPr>
        <p:spPr>
          <a:xfrm>
            <a:off x="4871864" y="3458048"/>
            <a:ext cx="1135608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C876C03B-462D-4FD7-92E1-2DA8BEFF1C77}"/>
              </a:ext>
            </a:extLst>
          </p:cNvPr>
          <p:cNvCxnSpPr>
            <a:stCxn id="38" idx="3"/>
          </p:cNvCxnSpPr>
          <p:nvPr/>
        </p:nvCxnSpPr>
        <p:spPr>
          <a:xfrm>
            <a:off x="2911253" y="5339988"/>
            <a:ext cx="3794680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4BF43F93-3F72-46DA-8358-281EF146B5E8}"/>
              </a:ext>
            </a:extLst>
          </p:cNvPr>
          <p:cNvCxnSpPr>
            <a:cxnSpLocks/>
          </p:cNvCxnSpPr>
          <p:nvPr/>
        </p:nvCxnSpPr>
        <p:spPr>
          <a:xfrm flipV="1">
            <a:off x="6705933" y="4509120"/>
            <a:ext cx="0" cy="83086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158DA55-8D11-4D8F-A744-92D51E10D6B5}"/>
              </a:ext>
            </a:extLst>
          </p:cNvPr>
          <p:cNvCxnSpPr>
            <a:stCxn id="39" idx="3"/>
            <a:endCxn id="42" idx="1"/>
          </p:cNvCxnSpPr>
          <p:nvPr/>
        </p:nvCxnSpPr>
        <p:spPr>
          <a:xfrm>
            <a:off x="7735664" y="3553018"/>
            <a:ext cx="448568" cy="6428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Скругленный прямоугольник 72">
            <a:extLst>
              <a:ext uri="{FF2B5EF4-FFF2-40B4-BE49-F238E27FC236}">
                <a16:creationId xmlns:a16="http://schemas.microsoft.com/office/drawing/2014/main" id="{A9AB491B-DCFC-4676-A446-1A791B4D3513}"/>
              </a:ext>
            </a:extLst>
          </p:cNvPr>
          <p:cNvSpPr/>
          <p:nvPr/>
        </p:nvSpPr>
        <p:spPr>
          <a:xfrm>
            <a:off x="5599640" y="996256"/>
            <a:ext cx="2327832" cy="1213036"/>
          </a:xfrm>
          <a:prstGeom prst="roundRect">
            <a:avLst/>
          </a:prstGeom>
          <a:solidFill>
            <a:srgbClr val="5EB947"/>
          </a:solidFill>
          <a:ln>
            <a:solidFill>
              <a:srgbClr val="47B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Компьютеризированные системы</a:t>
            </a:r>
          </a:p>
          <a:p>
            <a:pPr algn="ctr"/>
            <a:endParaRPr lang="ru-RU" sz="800" dirty="0">
              <a:solidFill>
                <a:schemeClr val="tx1"/>
              </a:solidFill>
            </a:endParaRP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73">
            <a:extLst>
              <a:ext uri="{FF2B5EF4-FFF2-40B4-BE49-F238E27FC236}">
                <a16:creationId xmlns:a16="http://schemas.microsoft.com/office/drawing/2014/main" id="{DD942CF8-210C-4B94-A9FE-4432B36EC829}"/>
              </a:ext>
            </a:extLst>
          </p:cNvPr>
          <p:cNvSpPr/>
          <p:nvPr/>
        </p:nvSpPr>
        <p:spPr>
          <a:xfrm>
            <a:off x="5724196" y="1702012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74">
            <a:extLst>
              <a:ext uri="{FF2B5EF4-FFF2-40B4-BE49-F238E27FC236}">
                <a16:creationId xmlns:a16="http://schemas.microsoft.com/office/drawing/2014/main" id="{5989FC50-788B-4F31-828D-6C6DD5EA3E4B}"/>
              </a:ext>
            </a:extLst>
          </p:cNvPr>
          <p:cNvSpPr/>
          <p:nvPr/>
        </p:nvSpPr>
        <p:spPr>
          <a:xfrm>
            <a:off x="6463570" y="1702786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IQ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75">
            <a:extLst>
              <a:ext uri="{FF2B5EF4-FFF2-40B4-BE49-F238E27FC236}">
                <a16:creationId xmlns:a16="http://schemas.microsoft.com/office/drawing/2014/main" id="{49D2E581-A858-4FD0-9FEC-90A6639455C8}"/>
              </a:ext>
            </a:extLst>
          </p:cNvPr>
          <p:cNvSpPr/>
          <p:nvPr/>
        </p:nvSpPr>
        <p:spPr>
          <a:xfrm>
            <a:off x="7171799" y="1702012"/>
            <a:ext cx="5087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OQ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3A8D8FC1-4433-4875-81AE-D13C23F9134F}"/>
              </a:ext>
            </a:extLst>
          </p:cNvPr>
          <p:cNvCxnSpPr>
            <a:stCxn id="55" idx="3"/>
            <a:endCxn id="56" idx="1"/>
          </p:cNvCxnSpPr>
          <p:nvPr/>
        </p:nvCxnSpPr>
        <p:spPr>
          <a:xfrm>
            <a:off x="6232940" y="1882032"/>
            <a:ext cx="230630" cy="7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BBF2CC68-2E24-41AC-9C0F-7CC6ED1511D1}"/>
              </a:ext>
            </a:extLst>
          </p:cNvPr>
          <p:cNvCxnSpPr>
            <a:stCxn id="56" idx="3"/>
            <a:endCxn id="57" idx="1"/>
          </p:cNvCxnSpPr>
          <p:nvPr/>
        </p:nvCxnSpPr>
        <p:spPr>
          <a:xfrm flipV="1">
            <a:off x="6972314" y="1882032"/>
            <a:ext cx="199485" cy="7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ACEDFC07-5124-4A97-AB71-AA11A2552633}"/>
              </a:ext>
            </a:extLst>
          </p:cNvPr>
          <p:cNvCxnSpPr>
            <a:endCxn id="39" idx="0"/>
          </p:cNvCxnSpPr>
          <p:nvPr/>
        </p:nvCxnSpPr>
        <p:spPr>
          <a:xfrm>
            <a:off x="6871568" y="2193764"/>
            <a:ext cx="0" cy="38055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50F0E67B-47C8-4BE6-A9CB-340F37D3EAD1}"/>
              </a:ext>
            </a:extLst>
          </p:cNvPr>
          <p:cNvCxnSpPr/>
          <p:nvPr/>
        </p:nvCxnSpPr>
        <p:spPr>
          <a:xfrm>
            <a:off x="4404346" y="4836344"/>
            <a:ext cx="487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E1A1A0B-AF4C-4897-B645-8B3CFAA78989}"/>
              </a:ext>
            </a:extLst>
          </p:cNvPr>
          <p:cNvSpPr txBox="1"/>
          <p:nvPr/>
        </p:nvSpPr>
        <p:spPr>
          <a:xfrm flipH="1">
            <a:off x="7101033" y="4656324"/>
            <a:ext cx="4369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DQ  - </a:t>
            </a:r>
            <a:r>
              <a:rPr lang="ru-RU" dirty="0"/>
              <a:t>квалификация проекта</a:t>
            </a:r>
            <a:r>
              <a:rPr lang="en-US" dirty="0"/>
              <a:t> </a:t>
            </a:r>
          </a:p>
          <a:p>
            <a:r>
              <a:rPr lang="en-US" dirty="0"/>
              <a:t>IQ  - </a:t>
            </a:r>
            <a:r>
              <a:rPr lang="ru-RU" dirty="0"/>
              <a:t>квалификация монтажа/ установки</a:t>
            </a:r>
            <a:endParaRPr lang="en-US" dirty="0"/>
          </a:p>
          <a:p>
            <a:r>
              <a:rPr lang="en-US" dirty="0"/>
              <a:t>OQ – </a:t>
            </a:r>
            <a:r>
              <a:rPr lang="ru-RU" dirty="0"/>
              <a:t>квалификация функционирования</a:t>
            </a:r>
            <a:endParaRPr lang="en-US" dirty="0"/>
          </a:p>
          <a:p>
            <a:r>
              <a:rPr lang="en-US" dirty="0"/>
              <a:t>AMV – </a:t>
            </a:r>
            <a:r>
              <a:rPr lang="ru-RU" dirty="0"/>
              <a:t>валидация методик</a:t>
            </a:r>
            <a:endParaRPr lang="en-US" dirty="0"/>
          </a:p>
          <a:p>
            <a:r>
              <a:rPr lang="en-US" dirty="0"/>
              <a:t>PQ – </a:t>
            </a:r>
            <a:r>
              <a:rPr lang="ru-RU" dirty="0"/>
              <a:t>квалификация эксплуатации</a:t>
            </a:r>
            <a:endParaRPr lang="en-US" dirty="0"/>
          </a:p>
          <a:p>
            <a:r>
              <a:rPr lang="en-US" dirty="0"/>
              <a:t>CV – </a:t>
            </a:r>
            <a:r>
              <a:rPr lang="ru-RU" dirty="0"/>
              <a:t>валидация очистки</a:t>
            </a:r>
            <a:endParaRPr lang="en-US" dirty="0"/>
          </a:p>
          <a:p>
            <a:r>
              <a:rPr lang="en-US" dirty="0"/>
              <a:t>PV – </a:t>
            </a:r>
            <a:r>
              <a:rPr lang="ru-RU" dirty="0"/>
              <a:t>валидация процесса</a:t>
            </a:r>
            <a:endParaRPr lang="en-US" dirty="0"/>
          </a:p>
          <a:p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10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-2" y="1"/>
            <a:ext cx="12192000" cy="72835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1222945" y="20618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Проведение </a:t>
            </a:r>
            <a:r>
              <a:rPr lang="ru-RU" sz="3600" dirty="0" err="1"/>
              <a:t>валидации</a:t>
            </a:r>
            <a:endParaRPr lang="ru-RU" sz="3600" dirty="0"/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5B39C77C-6167-42B0-ACC7-7793F2FCB2B1}"/>
              </a:ext>
            </a:extLst>
          </p:cNvPr>
          <p:cNvCxnSpPr/>
          <p:nvPr/>
        </p:nvCxnSpPr>
        <p:spPr>
          <a:xfrm>
            <a:off x="4423892" y="1831008"/>
            <a:ext cx="467518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8CF16E4D-A6F3-42A3-A389-7DABDF039878}"/>
              </a:ext>
            </a:extLst>
          </p:cNvPr>
          <p:cNvCxnSpPr/>
          <p:nvPr/>
        </p:nvCxnSpPr>
        <p:spPr>
          <a:xfrm>
            <a:off x="4404346" y="2451696"/>
            <a:ext cx="487064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605DDDA2-C97C-4E3F-B090-A71BFD838CA5}"/>
              </a:ext>
            </a:extLst>
          </p:cNvPr>
          <p:cNvCxnSpPr/>
          <p:nvPr/>
        </p:nvCxnSpPr>
        <p:spPr>
          <a:xfrm>
            <a:off x="4384800" y="3032956"/>
            <a:ext cx="506610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18398CEA-2046-4395-8D98-DFB96F35004E}"/>
              </a:ext>
            </a:extLst>
          </p:cNvPr>
          <p:cNvCxnSpPr>
            <a:cxnSpLocks/>
          </p:cNvCxnSpPr>
          <p:nvPr/>
        </p:nvCxnSpPr>
        <p:spPr>
          <a:xfrm flipH="1">
            <a:off x="4871864" y="1831008"/>
            <a:ext cx="19546" cy="3023639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50F0E67B-47C8-4BE6-A9CB-340F37D3EAD1}"/>
              </a:ext>
            </a:extLst>
          </p:cNvPr>
          <p:cNvCxnSpPr/>
          <p:nvPr/>
        </p:nvCxnSpPr>
        <p:spPr>
          <a:xfrm>
            <a:off x="4384800" y="4836344"/>
            <a:ext cx="526156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1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0335" y="197783"/>
            <a:ext cx="5138675" cy="958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500" b="1" dirty="0">
              <a:solidFill>
                <a:srgbClr val="5EB94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BDCC5-3FA6-4C9C-A256-588F5E4A7DFA}"/>
              </a:ext>
            </a:extLst>
          </p:cNvPr>
          <p:cNvSpPr txBox="1"/>
          <p:nvPr/>
        </p:nvSpPr>
        <p:spPr>
          <a:xfrm>
            <a:off x="258630" y="4938995"/>
            <a:ext cx="451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 лица, принимаемые на работу проходят медицинское обследование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AE92E-3D7C-456B-9F74-B8DB07CDE1CD}"/>
              </a:ext>
            </a:extLst>
          </p:cNvPr>
          <p:cNvSpPr txBox="1"/>
          <p:nvPr/>
        </p:nvSpPr>
        <p:spPr>
          <a:xfrm>
            <a:off x="4773618" y="1212949"/>
            <a:ext cx="3015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Допуск в чистые помещения производится ежедневно перед началом смены. Состояние здоровья персонала позволяет  ему выполнять должностные обязанности без ущерба для здоровья и без риска для качества полупродукта и/или готовой продукции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6BD0A2-4C6A-4595-AF92-D57D5F09E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16" y="3500001"/>
            <a:ext cx="3204708" cy="22367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11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Требования к персоналу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 t="7634" r="13522" b="3038"/>
          <a:stretch/>
        </p:blipFill>
        <p:spPr>
          <a:xfrm>
            <a:off x="2861732" y="1134312"/>
            <a:ext cx="1845735" cy="366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r="23782"/>
          <a:stretch/>
        </p:blipFill>
        <p:spPr>
          <a:xfrm>
            <a:off x="762000" y="1134312"/>
            <a:ext cx="1591733" cy="366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C75795-4ED9-4163-B51C-806D64604C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9"/>
          <a:stretch/>
        </p:blipFill>
        <p:spPr>
          <a:xfrm>
            <a:off x="2825901" y="5692332"/>
            <a:ext cx="1769177" cy="9678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2" y="5951671"/>
            <a:ext cx="1266634" cy="7369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716F66-6AD1-48E5-B499-5487645A66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40" t="15695" r="32127" b="12355"/>
          <a:stretch/>
        </p:blipFill>
        <p:spPr>
          <a:xfrm>
            <a:off x="8175582" y="1786064"/>
            <a:ext cx="1572301" cy="4027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3EAAFE-CC8C-4099-B8D3-361658644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5828" y="1647602"/>
            <a:ext cx="2169290" cy="43040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2E0D32-8BDD-4824-834B-B718A6EA77F4}"/>
              </a:ext>
            </a:extLst>
          </p:cNvPr>
          <p:cNvSpPr txBox="1"/>
          <p:nvPr/>
        </p:nvSpPr>
        <p:spPr>
          <a:xfrm>
            <a:off x="8028071" y="1155944"/>
            <a:ext cx="45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Сотрудник аналитической лаборатории</a:t>
            </a:r>
          </a:p>
        </p:txBody>
      </p:sp>
    </p:spTree>
    <p:extLst>
      <p:ext uri="{BB962C8B-B14F-4D97-AF65-F5344CB8AC3E}">
        <p14:creationId xmlns:p14="http://schemas.microsoft.com/office/powerpoint/2010/main" val="23877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12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-97079" y="0"/>
            <a:ext cx="7449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Шлюзы: </a:t>
            </a:r>
          </a:p>
          <a:p>
            <a:pPr algn="ctr"/>
            <a:r>
              <a:rPr lang="ru-RU" sz="3600" dirty="0"/>
              <a:t>персональный и  материальный</a:t>
            </a:r>
            <a:endParaRPr lang="en-US" sz="3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40971" y="210305"/>
            <a:ext cx="4089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Чистые помещения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0" y="6006911"/>
            <a:ext cx="1217865" cy="7085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74" y="1237495"/>
            <a:ext cx="2248057" cy="29974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A106A-2230-42A1-BC16-D00536B627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6" b="34650"/>
          <a:stretch/>
        </p:blipFill>
        <p:spPr>
          <a:xfrm>
            <a:off x="255104" y="1237495"/>
            <a:ext cx="5245407" cy="2694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57" y="3424397"/>
            <a:ext cx="2424584" cy="3232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32" y="3430622"/>
            <a:ext cx="2412803" cy="32170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33" y="1843069"/>
            <a:ext cx="2647985" cy="353064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0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9" y="1851608"/>
            <a:ext cx="2740242" cy="3653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12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32" y="1331650"/>
            <a:ext cx="2070717" cy="276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-97078" y="0"/>
            <a:ext cx="3816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Шлюз </a:t>
            </a:r>
          </a:p>
          <a:p>
            <a:pPr algn="ctr"/>
            <a:r>
              <a:rPr lang="ru-RU" sz="3600" dirty="0"/>
              <a:t>материальный</a:t>
            </a:r>
            <a:endParaRPr lang="en-US" sz="3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29104" y="-1"/>
            <a:ext cx="4089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Помещения АЛ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0" y="6006911"/>
            <a:ext cx="1217865" cy="7085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1CF121-ED9D-48E9-8D7A-F8721438E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5" t="3624" r="15350"/>
          <a:stretch/>
        </p:blipFill>
        <p:spPr>
          <a:xfrm>
            <a:off x="3774032" y="1331651"/>
            <a:ext cx="1736874" cy="2874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9530CD-14FF-4DB2-9176-B798BC664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642" y="4425047"/>
            <a:ext cx="2100966" cy="2206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F143D5-4847-4EC5-BC71-2B618B8A6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677" y="1373318"/>
            <a:ext cx="2059911" cy="2752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60F824-F5BA-4D5F-B683-A1FD726B7A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t="21897" b="31583"/>
          <a:stretch/>
        </p:blipFill>
        <p:spPr>
          <a:xfrm>
            <a:off x="8255914" y="4425047"/>
            <a:ext cx="3062480" cy="2189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05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56882" y="-94719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22947" y="22356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/>
              <a:t>Оборудование и материалы для отбора проб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7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7971049-B203-4EF3-B54A-C6B4EE2C483D}"/>
              </a:ext>
            </a:extLst>
          </p:cNvPr>
          <p:cNvPicPr/>
          <p:nvPr/>
        </p:nvPicPr>
        <p:blipFill rotWithShape="1">
          <a:blip r:embed="rId3"/>
          <a:srcRect l="17317" t="23717" r="48947" b="16306"/>
          <a:stretch/>
        </p:blipFill>
        <p:spPr bwMode="auto">
          <a:xfrm>
            <a:off x="492886" y="1523542"/>
            <a:ext cx="2391899" cy="254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F5908C-9DD7-4658-B17F-923B9EC20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94" t="26147" r="3851" b="8609"/>
          <a:stretch/>
        </p:blipFill>
        <p:spPr>
          <a:xfrm>
            <a:off x="3213281" y="3069106"/>
            <a:ext cx="4530382" cy="2613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D7A1A0-A1E6-4D6F-A2E3-E2C4E778E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1" t="26667" b="15081"/>
          <a:stretch/>
        </p:blipFill>
        <p:spPr>
          <a:xfrm>
            <a:off x="8272796" y="1603138"/>
            <a:ext cx="3180792" cy="2613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3643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1</a:t>
            </a:r>
            <a:r>
              <a:rPr lang="ru-RU" sz="2000" dirty="0"/>
              <a:t>3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3" r="8081" b="37647"/>
          <a:stretch/>
        </p:blipFill>
        <p:spPr>
          <a:xfrm>
            <a:off x="8552156" y="4933268"/>
            <a:ext cx="2897862" cy="1491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40196" r="24989" b="32353"/>
          <a:stretch/>
        </p:blipFill>
        <p:spPr>
          <a:xfrm>
            <a:off x="1840989" y="4853790"/>
            <a:ext cx="3062479" cy="1611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Аналитическая лаборатория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5"/>
          <a:srcRect t="27991" r="5999" b="38328"/>
          <a:stretch/>
        </p:blipFill>
        <p:spPr bwMode="auto">
          <a:xfrm>
            <a:off x="6985165" y="3833542"/>
            <a:ext cx="2730935" cy="1681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1FE777-3DE9-4D9F-8008-2DD0DB6F62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7" r="24759"/>
          <a:stretch/>
        </p:blipFill>
        <p:spPr>
          <a:xfrm>
            <a:off x="5053271" y="3710441"/>
            <a:ext cx="1646907" cy="2428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4E7E69-2F3D-4D78-A5F1-FC3361192F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73" t="18285" b="4534"/>
          <a:stretch/>
        </p:blipFill>
        <p:spPr>
          <a:xfrm>
            <a:off x="158174" y="1102140"/>
            <a:ext cx="3214055" cy="1966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A7C1F2-2C93-4980-8EA1-F152B6CE6E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6" t="9061" r="6466"/>
          <a:stretch/>
        </p:blipFill>
        <p:spPr>
          <a:xfrm>
            <a:off x="8476534" y="1156943"/>
            <a:ext cx="2935476" cy="22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D9378-14B9-4FD6-A217-2214C60B86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066" t="7250" b="7451"/>
          <a:stretch/>
        </p:blipFill>
        <p:spPr>
          <a:xfrm>
            <a:off x="10770606" y="1998433"/>
            <a:ext cx="1365964" cy="17120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C8501A-B48A-438D-BBB8-E01063146C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19" t="10745" r="12951"/>
          <a:stretch/>
        </p:blipFill>
        <p:spPr>
          <a:xfrm>
            <a:off x="7092281" y="1697239"/>
            <a:ext cx="1333259" cy="19502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3DD31A-5DFA-4EAE-B570-7F51AB9904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3" r="4417" b="40121"/>
          <a:stretch/>
        </p:blipFill>
        <p:spPr>
          <a:xfrm>
            <a:off x="259772" y="3897810"/>
            <a:ext cx="3976975" cy="1357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145B14-D7AC-4219-B6FA-C639ECC9EF1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479"/>
          <a:stretch/>
        </p:blipFill>
        <p:spPr>
          <a:xfrm>
            <a:off x="2621605" y="2032466"/>
            <a:ext cx="1144857" cy="18627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1029863-10B5-45AA-B716-C2C8513AA2F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819" t="28349" r="6084"/>
          <a:stretch/>
        </p:blipFill>
        <p:spPr>
          <a:xfrm>
            <a:off x="3766462" y="1156943"/>
            <a:ext cx="3522712" cy="210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820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1</a:t>
            </a:r>
            <a:r>
              <a:rPr lang="ru-RU" sz="2000" dirty="0"/>
              <a:t>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Контрактная лаборатория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21553-4B8D-4C6F-97B3-1C2777845538}"/>
              </a:ext>
            </a:extLst>
          </p:cNvPr>
          <p:cNvSpPr txBox="1"/>
          <p:nvPr/>
        </p:nvSpPr>
        <p:spPr>
          <a:xfrm>
            <a:off x="1748901" y="1819922"/>
            <a:ext cx="743068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Микробиологический контроль исходных материалов</a:t>
            </a:r>
          </a:p>
          <a:p>
            <a:endParaRPr lang="ru-RU" dirty="0"/>
          </a:p>
          <a:p>
            <a:r>
              <a:rPr lang="ru-RU" dirty="0"/>
              <a:t>Микробиологический контроль полупродукта и готовой продукции</a:t>
            </a:r>
          </a:p>
          <a:p>
            <a:endParaRPr lang="ru-RU" dirty="0"/>
          </a:p>
          <a:p>
            <a:r>
              <a:rPr lang="ru-RU" dirty="0"/>
              <a:t>Отбор проб воздуха на микробиологическую чистоту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Смывы с поверхностей оборудований, помещений и рук персонала</a:t>
            </a:r>
          </a:p>
          <a:p>
            <a:endParaRPr lang="ru-RU" dirty="0"/>
          </a:p>
          <a:p>
            <a:r>
              <a:rPr lang="ru-RU" dirty="0"/>
              <a:t>Мониторинг  воды питьевой, воды очищенной</a:t>
            </a:r>
          </a:p>
          <a:p>
            <a:endParaRPr lang="ru-RU" dirty="0"/>
          </a:p>
          <a:p>
            <a:r>
              <a:rPr lang="ru-RU" dirty="0"/>
              <a:t>Физико-химический контроль исходных материалов (при необходимости)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974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0335" y="1155943"/>
            <a:ext cx="11584294" cy="454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1</a:t>
            </a:r>
            <a:r>
              <a:rPr lang="ru-RU" sz="2000" dirty="0"/>
              <a:t>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2" y="1"/>
            <a:ext cx="12192000" cy="836756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22945" y="95213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Технологическая схема производства порошков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3797" y="5696410"/>
            <a:ext cx="51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Автоматическая система дозирования – поставка, монтаж и пуско-наладка 2 кв  2022г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45" y="5783816"/>
            <a:ext cx="155596" cy="1555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39E92-A653-4192-B670-98FF89E13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3" y="780668"/>
            <a:ext cx="5228536" cy="3921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C4146F-318C-4CAF-8A4B-84ED71CB69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43" t="29286" r="18973" b="25223"/>
          <a:stretch/>
        </p:blipFill>
        <p:spPr>
          <a:xfrm>
            <a:off x="3879704" y="2460183"/>
            <a:ext cx="2302329" cy="311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E26E0E-B590-4F7D-9641-C9CF3C0C6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21" y="878005"/>
            <a:ext cx="4263414" cy="5936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70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" y="1"/>
            <a:ext cx="12192000" cy="879464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22946" y="180131"/>
            <a:ext cx="9746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Лицензия и сертификаты</a:t>
            </a:r>
          </a:p>
          <a:p>
            <a:pPr algn="ctr"/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</a:t>
            </a:r>
            <a:endParaRPr lang="ru-RU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15C8ED-C312-41CC-B0DD-DB882253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" y="969901"/>
            <a:ext cx="2909675" cy="41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09AA5F-A3EB-40D5-AA8D-09E40FA3A3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56327" r="10819" b="32108"/>
          <a:stretch/>
        </p:blipFill>
        <p:spPr>
          <a:xfrm>
            <a:off x="4557483" y="4737828"/>
            <a:ext cx="4420773" cy="934743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E70A5682-D04C-45A5-AD78-3804DB56D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26269" r="10450" b="66261"/>
          <a:stretch/>
        </p:blipFill>
        <p:spPr bwMode="auto">
          <a:xfrm>
            <a:off x="45175" y="4937649"/>
            <a:ext cx="3740915" cy="50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F93B50-8856-4A1A-AD75-90DE6A1CE8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48" t="12824" r="35036" b="12824"/>
          <a:stretch/>
        </p:blipFill>
        <p:spPr>
          <a:xfrm>
            <a:off x="2299061" y="1090561"/>
            <a:ext cx="2677247" cy="37680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D93C7C2-F476-4C1A-BAFE-864A1CED29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447" t="61870" r="44151" b="29617"/>
          <a:stretch/>
        </p:blipFill>
        <p:spPr>
          <a:xfrm>
            <a:off x="1951631" y="5385909"/>
            <a:ext cx="3118768" cy="9696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333D8D-19B5-48D2-815D-4024F28CB4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16" y="1073807"/>
            <a:ext cx="2625403" cy="37121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31F54F-AE18-45E4-997D-87D52A124E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272" y="1001211"/>
            <a:ext cx="2578793" cy="36462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2A9725-8728-400C-9E5B-B0CCEF9B710D}"/>
              </a:ext>
            </a:extLst>
          </p:cNvPr>
          <p:cNvPicPr/>
          <p:nvPr/>
        </p:nvPicPr>
        <p:blipFill rotWithShape="1">
          <a:blip r:embed="rId9"/>
          <a:srcRect l="35916" t="18244" r="35992" b="11060"/>
          <a:stretch/>
        </p:blipFill>
        <p:spPr bwMode="auto">
          <a:xfrm>
            <a:off x="8978256" y="1001211"/>
            <a:ext cx="2743574" cy="3646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EB8DEE6-C145-48D3-B185-22DA69255C3C}"/>
              </a:ext>
            </a:extLst>
          </p:cNvPr>
          <p:cNvPicPr/>
          <p:nvPr/>
        </p:nvPicPr>
        <p:blipFill rotWithShape="1">
          <a:blip r:embed="rId9"/>
          <a:srcRect l="37252" t="61074" r="37253" b="32423"/>
          <a:stretch/>
        </p:blipFill>
        <p:spPr bwMode="auto">
          <a:xfrm>
            <a:off x="9143790" y="4737828"/>
            <a:ext cx="2743575" cy="745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49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6036816"/>
            <a:ext cx="1166465" cy="678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1</a:t>
            </a:r>
            <a:r>
              <a:rPr lang="ru-RU" sz="2000" dirty="0"/>
              <a:t>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6280" r="1462" b="10705"/>
          <a:stretch/>
        </p:blipFill>
        <p:spPr>
          <a:xfrm>
            <a:off x="6311369" y="821576"/>
            <a:ext cx="2560210" cy="30079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" y="1"/>
            <a:ext cx="12192000" cy="82646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2" y="10349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Технологическая схема производства растворов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60E29AE-66CE-4A7A-AB07-7BFAC10D88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3292" y="353646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2FD246-F65B-432E-BAA5-A3F5694A9E63}"/>
              </a:ext>
            </a:extLst>
          </p:cNvPr>
          <p:cNvPicPr/>
          <p:nvPr/>
        </p:nvPicPr>
        <p:blipFill rotWithShape="1">
          <a:blip r:embed="rId4"/>
          <a:srcRect l="14520" t="2142" r="15300" b="24007"/>
          <a:stretch/>
        </p:blipFill>
        <p:spPr bwMode="auto">
          <a:xfrm>
            <a:off x="8871579" y="811204"/>
            <a:ext cx="2541701" cy="26177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AE6B6B-82F4-46E0-8D5D-41EE7D0FB31F}"/>
              </a:ext>
            </a:extLst>
          </p:cNvPr>
          <p:cNvSpPr txBox="1"/>
          <p:nvPr/>
        </p:nvSpPr>
        <p:spPr>
          <a:xfrm>
            <a:off x="9321535" y="871544"/>
            <a:ext cx="1724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Реактор объемом 3,2 т.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3556B629-0068-443E-B55A-0ED0D21A8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AF7A0B-8E81-478D-9E51-4F26CB98D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950" y="821576"/>
            <a:ext cx="4287095" cy="58939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FD064E-21E6-413D-A3B8-5BCCEF6169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69" y="3385332"/>
            <a:ext cx="3325075" cy="24938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10670F-A276-46D2-99C3-D13EB4D289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367"/>
          <a:stretch/>
        </p:blipFill>
        <p:spPr>
          <a:xfrm>
            <a:off x="9096562" y="3385332"/>
            <a:ext cx="2321526" cy="30953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AEC401-8680-41AD-8FD7-DE3820B36C95}"/>
              </a:ext>
            </a:extLst>
          </p:cNvPr>
          <p:cNvSpPr txBox="1"/>
          <p:nvPr/>
        </p:nvSpPr>
        <p:spPr>
          <a:xfrm>
            <a:off x="9250533" y="5810586"/>
            <a:ext cx="2185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8DCE4F"/>
                </a:solidFill>
                <a:latin typeface="Century Gothic" panose="020B0502020202020204" pitchFamily="34" charset="0"/>
              </a:rPr>
              <a:t>ПК «МЕТАГРУПП»</a:t>
            </a:r>
            <a:endParaRPr lang="ru-RU" dirty="0">
              <a:solidFill>
                <a:srgbClr val="8DCE4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1643" y="5213066"/>
            <a:ext cx="416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rgbClr val="5BBD4A"/>
                </a:solidFill>
              </a:rPr>
              <a:t>Автоматическая линия розлива</a:t>
            </a:r>
          </a:p>
        </p:txBody>
      </p:sp>
    </p:spTree>
    <p:extLst>
      <p:ext uri="{BB962C8B-B14F-4D97-AF65-F5344CB8AC3E}">
        <p14:creationId xmlns:p14="http://schemas.microsoft.com/office/powerpoint/2010/main" val="202979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7"/>
          <p:cNvSpPr>
            <a:extLst>
              <a:ext uri="smNativeData">
                <pr:smNativeData xmlns="" xmlns:pr="pr" val="SMDATA_12_JMuSUxMAAAAlAAAAZQAAAA0AAAAAkAAAAEgAAACQAAAASAAAAAAAAAABAAAAAAAAAAEAAABQAAAAhbacS3FV1T8AAAAAAAAAAAAAAAAAAOA/AAAAAAAA4D8AAAAAAADgPwAAAAAAAOA/AAAAAAAA4D8AAAAAAADgPwAAAAAAAOA/AAAAAAAA4D8CAAAAjAAAAAEAAAAAAAAAqMrOAP///wgAAAAAAAAAAAAAAAAAAAAAAAAAAAAAAAAAAAAAZAAAAAEAAABAAAAAAAAAAAAAAAAAAAAAAAAAAAAAAAAAAAAAAAAAAAAAAAAAAAAAAAAAAAAAAAAAAAAAAAAAAAAAAAAAAAAAAAAAAAAAAAAAAAAAAAAAAAAAAAAAAAAAFAAAADwAAAAAAAAAAAAAAB9GSQAjAAAAAQAAABQAAAAUAAAAFAAAAAEAAAAAAAAAZAAAAGQAAAAAAAAAZAAAAGQAAAAVAAAAYAAAAAAAAAAAAAAAAAAAAAAAAAAAAAAAAAAAAAAAAABdNwAAAAAAAAAAAAABAAAAAAAAAAEAAABkAAAAAAAAABQAAABD4f//AAAAACYAAAAAAAAAvR4AAAAAAAAmAAAAZAAAABYAAABMAAAAAAAAAAAAAAAEAAAAAAAAAAEAAACAgIA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Coys4A////AQAAAAAAAAAAAAAAAAAAAAAAAAAAAAAAAAAAAAAAAAAAH0ZJAAAAAACAgIADzMzMAMDA/wB/f38AAAAAAAAAAAAAAAAAAAAAAAAAAAAhAAAAGAAAABQAAABtAgAAVxoAAHoaAABeHAAAAAAAAA=="/>
              </a:ext>
            </a:extLst>
          </p:cNvSpPr>
          <p:nvPr/>
        </p:nvSpPr>
        <p:spPr>
          <a:xfrm>
            <a:off x="1918336" y="4281806"/>
            <a:ext cx="3909695" cy="329565"/>
          </a:xfrm>
          <a:prstGeom prst="roundRect">
            <a:avLst>
              <a:gd name="adj" fmla="val 16667"/>
            </a:avLst>
          </a:prstGeom>
          <a:solidFill>
            <a:srgbClr val="5ABD4A"/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r>
              <a:rPr lang="ru-RU" sz="1400" dirty="0">
                <a:latin typeface="Century Gothic" pitchFamily="2"/>
                <a:ea typeface="Calibri" pitchFamily="2"/>
                <a:cs typeface="Arial" pitchFamily="2"/>
              </a:rPr>
              <a:t>Подача воздуха в помещение </a:t>
            </a:r>
          </a:p>
        </p:txBody>
      </p:sp>
      <p:grpSp>
        <p:nvGrpSpPr>
          <p:cNvPr id="5" name="Группа 10"/>
          <p:cNvGrpSpPr>
            <a:extLst>
              <a:ext uri="smNativeData">
                <pr:smNativeData xmlns="" xmlns:pr="pr" val="SMDATA_6_JMuSUx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PMCAACJBwAAIRYAAJMJAAAAAAAA"/>
              </a:ext>
            </a:extLst>
          </p:cNvGrpSpPr>
          <p:nvPr/>
        </p:nvGrpSpPr>
        <p:grpSpPr>
          <a:xfrm>
            <a:off x="1548087" y="1225946"/>
            <a:ext cx="3613699" cy="343225"/>
            <a:chOff x="479425" y="1213160"/>
            <a:chExt cx="3103245" cy="343225"/>
          </a:xfrm>
          <a:solidFill>
            <a:srgbClr val="8DCE4F"/>
          </a:solidFill>
        </p:grpSpPr>
        <p:sp>
          <p:nvSpPr>
            <p:cNvPr id="7" name="Скругленный прямоугольник 9"/>
            <p:cNvSpPr>
              <a:extLst>
                <a:ext uri="smNativeData">
                  <pr:smNativeData xmlns="" xmlns:pr="pr" val="SMDATA_12_JMuSUxMAAAAlAAAAZQAAAA0AAAAAkAAAAEgAAACQAAAASAAAAAAAAAABAAAAAAAAAAEAAABQAAAAhbacS3FV1T8AAAAAAAAAAAAAAAAAAOA/AAAAAAAA4D8AAAAAAADgPwAAAAAAAOA/AAAAAAAA4D8AAAAAAADgPwAAAAAAAOA/AAAAAAAA4D8CAAAAjAAAAAEAAAAAAAAAqMrOAP///wg0AAAAAAAAAAAAAAAAAAAAAAAAAAAAAAAAAAAAZAAAAAEAAABAAAAAAAAAAAAAAAAAAAAAAAAAAAAAAAAAAAAAAAAAAAAAAAAAAAAAAAAAAAAAAAAAAAAAAAAAAAAAAAAAAAAAAAAAAAAAAAAAAAAAAAAAAAAAAAAAAAAAFAAAADwAAAAAAAAAAAAAAB9GSQAjAAAAAQAAABQAAAAUAAAAFAAAAAEAAAAAAAAAZAAAAGQAAAAAAAAAZAAAAGQAAAAVAAAAYAAAAAAAAAAAAAAAFAAAAHgAAAAAAAAAAAAAAAAAAABdNwAAAAAAAAAAAAAAAAAA2NjYAAEAAABkAAAAAAAAABQAAABD4f//AAAAACYAAAAAAAAAvR4AAAAAAAAmAAAAZAAAABYAAABMAAAAAAAAAAAAAAAEAAAAAAAAAAEAAACAgIA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Coys4A////AQAAAAAAAAAAAAAAAAAAAAAAAAAAAAAAAAAAAAAAAAAAH0ZJANjY2ACAgIADzMzMAMDA/wB/f38AAAAAAAAAAAAAAAAAAAAAAAAAAAAhAAAAGAAAABQAAADzAgAAiQcAAAoWAACTCQAAAAAAAA=="/>
                </a:ext>
              </a:extLst>
            </p:cNvSpPr>
            <p:nvPr/>
          </p:nvSpPr>
          <p:spPr>
            <a:xfrm>
              <a:off x="479425" y="1224915"/>
              <a:ext cx="3103245" cy="331470"/>
            </a:xfrm>
            <a:prstGeom prst="roundRect">
              <a:avLst>
                <a:gd name="adj" fmla="val 16667"/>
              </a:avLst>
            </a:prstGeom>
            <a:grpFill/>
            <a:ln w="222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ctr"/>
            <a:lstStyle/>
            <a:p>
              <a:pPr algn="ctr">
                <a:defRPr lang="ru-RU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TextBox 3"/>
            <p:cNvSpPr>
              <a:extLst>
                <a:ext uri="smNativeData">
                  <pr:smNativeData xmlns="" xmlns:pr="pr" val="SMDATA_12_JMuSUxMAAAAlAAAAZAAAAE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4MAAAAEAAAAAAAAAAAAAAAAAAAAAAAAAAeAAAAaAAAAAAAAAAAAAAAAAAAAAAAAAAAAAAAECcAABAnAAAAAAAAAAAAAAAAAAAAAAAAAAAAAAAAAAAAAAAAAAAAABQAAAAAAAAAwMD/AAAAAABkAAAAMgAAAAAAAABkAAAAAAAAAH9/fwAKAAAAHwAAAFQAAAC74OMF////AQAAAAAAAAAAAAAAAAAAAAAAAAAAAAAAAAAAAAAAAAAAAAAAAH9/fwCAgIADzMzMAMDA/wB/f38AAAAAAAAAAAAAAAAAAAAAAAAAAAAhAAAAGAAAABQAAABMAwAAiQcAACEWAAC2CAAAAAAAAA=="/>
                </a:ext>
              </a:extLst>
            </p:cNvSpPr>
            <p:nvPr/>
          </p:nvSpPr>
          <p:spPr>
            <a:xfrm>
              <a:off x="519892" y="1213160"/>
              <a:ext cx="3061335" cy="19113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/>
            <a:lstStyle/>
            <a:p>
              <a:pPr algn="ctr">
                <a:defRPr lang="ru-RU"/>
              </a:pPr>
              <a:r>
                <a:rPr lang="ru-RU" sz="1600" dirty="0">
                  <a:ea typeface="Calibri" pitchFamily="2"/>
                  <a:cs typeface="Calibri" pitchFamily="2"/>
                </a:rPr>
                <a:t>Монтаж в «чистом» помещении</a:t>
              </a:r>
            </a:p>
          </p:txBody>
        </p:sp>
      </p:grpSp>
      <p:sp>
        <p:nvSpPr>
          <p:cNvPr id="8" name="Скругленный прямоугольник 20"/>
          <p:cNvSpPr>
            <a:extLst>
              <a:ext uri="smNativeData">
                <pr:smNativeData xmlns="" xmlns:pr="pr" val="SMDATA_12_JMuSUxMAAAAlAAAAZQAAAA0AAAAAkAAAAEgAAACQAAAASAAAAAAAAAABAAAAAAAAAAEAAABQAAAAhbacS3FV1T8AAAAAAAAAAAAAAAAAAOA/AAAAAAAA4D8AAAAAAADgPwAAAAAAAOA/AAAAAAAA4D8AAAAAAADgPwAAAAAAAOA/AAAAAAAA4D8CAAAAjAAAAAEAAAAAAAAAu+DjDP///wg9AAAAAAAAAAAAAAAAAAAAAAAAAAAAAAAAAAAAZAAAAAEAAABAAAAAAAAAAAAAAAAAAAAAAAAAAAAAAAAAAAAAAAAAAAAAAAAAAAAAAAAAAAAAAAAAAAAAAAAAAAAAAAAAAAAAAAAAAAAAAAAAAAAAAAAAAAAAAAAAAAAAFAAAADwAAAAAAAAAAAAAAB9GSQAjAAAAAQAAABQAAAAUAAAAFAAAAAEAAAAAAAAAZAAAAGQAAAAAAAAAZAAAAGQAAAAVAAAAYAAAAAAAAAAAAAAAAAAAAAAAAAAAAAAAAAAAAAAAAABdNwAAAAAAAAAAAAABAAAAu+DjDAEAAABkAAAAAAAAABQAAABD4f//AAAAACYAAAAAAAAAvR4AAAAAAAAmAAAAZAAAABYAAABMAAAAAAAAAAAAAAAEAAAAAAAAAAEAAACAgIA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C74OMF////AQAAAAAAAAAAAAAAAAAAAAAAAAAAAAAAAAAAAAAAAAAAH0ZJALvg4wWAgIADzMzMAMDA/wB/f38AAAAAAAAAAAAAAAAAAAAAAAAAAAAhAAAAGAAAABQAAAC7AAAAPR8AAKgJAABHIQAAAAAAAA=="/>
              </a:ext>
            </a:extLst>
          </p:cNvSpPr>
          <p:nvPr/>
        </p:nvSpPr>
        <p:spPr>
          <a:xfrm>
            <a:off x="1642746" y="5078095"/>
            <a:ext cx="1450975" cy="331470"/>
          </a:xfrm>
          <a:prstGeom prst="roundRect">
            <a:avLst>
              <a:gd name="adj" fmla="val 16667"/>
            </a:avLst>
          </a:prstGeom>
          <a:solidFill>
            <a:srgbClr val="22AA45"/>
          </a:solidFill>
          <a:ln w="22225" cap="flat" cmpd="sng" algn="ctr">
            <a:solidFill>
              <a:srgbClr val="0FA34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r>
              <a:rPr lang="ru-RU" sz="1400" dirty="0">
                <a:latin typeface="Century Gothic" pitchFamily="2"/>
                <a:ea typeface="Calibri" pitchFamily="2"/>
                <a:cs typeface="Arial" pitchFamily="2"/>
              </a:rPr>
              <a:t>температура</a:t>
            </a:r>
          </a:p>
        </p:txBody>
      </p:sp>
      <p:sp>
        <p:nvSpPr>
          <p:cNvPr id="9" name="Скругленный прямоугольник 23"/>
          <p:cNvSpPr>
            <a:extLst>
              <a:ext uri="smNativeData">
                <pr:smNativeData xmlns="" xmlns:pr="pr" val="SMDATA_12_JMuSUxMAAAAlAAAAZQAAAA0AAAAAkAAAAEgAAACQAAAASAAAAAAAAAABAAAAAAAAAAEAAABQAAAAhbacS3FV1T8AAAAAAAAAAAAAAAAAAOA/AAAAAAAA4D8AAAAAAADgPwAAAAAAAOA/AAAAAAAA4D8AAAAAAADgPwAAAAAAAOA/AAAAAAAA4D8CAAAAjAAAAAEAAAAAAAAAu+DjDP///wg9AAAAAAAAAAAAAAAAAAAAAAAAAAAAAAAAAAAAZAAAAAEAAABAAAAAAAAAAAAAAAAAAAAAAAAAAAAAAAAAAAAAAAAAAAAAAAAAAAAAAAAAAAAAAAAAAAAAAAAAAAAAAAAAAAAAAAAAAAAAAAAAAAAAAAAAAAAAAAAAAAAAFAAAADwAAAAAAAAAAAAAAB9GSQAjAAAAAQAAABQAAAAUAAAAFAAAAAEAAAAAAAAAZAAAAGQAAAAAAAAAZAAAAGQAAAAVAAAAYAAAAAAAAAAAAAAAAAAAAAAAAAAAAAAAAAAAAAAAAABdNwAAAAAAAAAAAAABAAAAu+DjDAEAAABkAAAAAAAAABQAAABD4f//AAAAACYAAAAAAAAAvR4AAAAAAAAmAAAAZAAAABYAAABMAAAAAAAAAAAAAAAEAAAAAAAAAAEAAACAgIAKAAAAACgAAAAoAAAAZAAAAGQAAAAAAAAAzMzMAAAAAABQAAAAUAAAAGQAAABkAAAAAAAAABcAAAAUAAAAAAAAAAAAAAD/fwAA/38AAAAAAAAJAAAABAAAAP7+//8MAAAAEAAAAAAAAAAAAAAAAAAAAAAAAAAeAAAAaAAAAAAAAAAAAAAAAAAAAAAAAAAAAAAAECcAABAnAAAAAAAAAAAAAAAAAAAAAAAAAAAAAAAAAAAAAAAAAAAAABQAAAAAAAAAwMD/AAAAAABkAAAAMgAAAAAAAABkAAAAAAAAAH9/fwAKAAAAHwAAAFQAAAC74OMF////AQAAAAAAAAAAAAAAAAAAAAAAAAAAAAAAAAAAAAAAAAAAH0ZJALvg4wWAgIADzMzMAMDA/wB/f38AAAAAAAAAAAAAAAAAAAAAAAAAAAAhAAAAGAAAABQAAAAHCwAAPR8AAGkUAABHIQAAAAAAAA=="/>
              </a:ext>
            </a:extLst>
          </p:cNvSpPr>
          <p:nvPr/>
        </p:nvSpPr>
        <p:spPr>
          <a:xfrm>
            <a:off x="3316605" y="5078095"/>
            <a:ext cx="1525270" cy="331470"/>
          </a:xfrm>
          <a:prstGeom prst="roundRect">
            <a:avLst>
              <a:gd name="adj" fmla="val 16667"/>
            </a:avLst>
          </a:prstGeom>
          <a:solidFill>
            <a:srgbClr val="22AA45"/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r>
              <a:rPr lang="ru-RU" sz="1400" dirty="0">
                <a:latin typeface="Century Gothic" pitchFamily="2"/>
                <a:ea typeface="Calibri" pitchFamily="2"/>
                <a:cs typeface="Arial" pitchFamily="2"/>
              </a:rPr>
              <a:t>влажность</a:t>
            </a:r>
          </a:p>
        </p:txBody>
      </p:sp>
      <p:cxnSp>
        <p:nvCxnSpPr>
          <p:cNvPr id="12" name="Прямая со стрелкой 38"/>
          <p:cNvCxnSpPr>
            <a:extLst>
              <a:ext uri="smNativeData">
                <pr:smNativeData xmlns="" xmlns:pr="pr" val="SMDATA_12_JMuSUxMAAAAlAAAADQ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B9GSQAjAAAAAQAAABQAAAAUAAAAFAAAAAEAAAAAAAAAZAAAAGQAAAAD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D///8A////AQAAAAAAAAAAAAAAAAAAAAAAAAAAAAAAAAAAAAAAAAAAH0ZJAH9/fwCAgIADzMzMAMDA/wB/f38AAAAAAAAAAAAAAAAAAAAAAAAAAAAhAAAAGAAAABQAAAAxBQAAXhwAADEFAAA9HwAAAAAAAA=="/>
              </a:ext>
            </a:extLst>
          </p:cNvCxnSpPr>
          <p:nvPr/>
        </p:nvCxnSpPr>
        <p:spPr>
          <a:xfrm>
            <a:off x="2367915" y="4611371"/>
            <a:ext cx="0" cy="466725"/>
          </a:xfrm>
          <a:prstGeom prst="straightConnector1">
            <a:avLst/>
          </a:prstGeom>
          <a:noFill/>
          <a:ln w="22225" cap="flat" cmpd="sng" algn="ctr">
            <a:solidFill>
              <a:srgbClr val="1F4649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13" name="Прямая со стрелкой 42"/>
          <p:cNvCxnSpPr>
            <a:extLst>
              <a:ext uri="smNativeData">
                <pr:smNativeData xmlns="" xmlns:pr="pr" val="SMDATA_12_JMuSUxMAAAAlAAAADQ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B9GSQAjAAAAAQAAABQAAAAUAAAAFAAAAAEAAAAAAAAAZAAAAGQAAAAD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P///8MAAAAEAAAAAAAAAAAAAAAAAAAAAAAAAAeAAAAaAAAAAAAAAAAAAAAAAAAAAAAAAAAAAAAECcAABAnAAAAAAAAAAAAAAAAAAAAAAAAAAAAAAAAAAAAAAAAAAAAABQAAAAAAAAAwMD/AAAAAABkAAAAMgAAAAAAAABkAAAAAAAAAH9/fwAKAAAAHwAAAFQAAAD///8A////AQAAAAAAAAAAAAAAAAAAAAAAAAAAAAAAAAAAAAAAAAAAH0ZJAH9/fwCAgIADzMzMAMDA/wB/f38AAAAAAAAAAAAAAAAAAAAAAAAAAAAhAAAAGAAAABQAAAARDgAAcBwAABIOAAA9HwAAAAAAAA=="/>
              </a:ext>
            </a:extLst>
          </p:cNvCxnSpPr>
          <p:nvPr/>
        </p:nvCxnSpPr>
        <p:spPr>
          <a:xfrm flipH="1">
            <a:off x="3810636" y="4622801"/>
            <a:ext cx="635" cy="455295"/>
          </a:xfrm>
          <a:prstGeom prst="straightConnector1">
            <a:avLst/>
          </a:prstGeom>
          <a:noFill/>
          <a:ln w="22225" cap="flat" cmpd="sng" algn="ctr">
            <a:solidFill>
              <a:srgbClr val="1F4649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23" name="Скругленный прямоугольник 46"/>
          <p:cNvSpPr>
            <a:extLst>
              <a:ext uri="smNativeData">
                <pr:smNativeData xmlns="" xmlns:pr="pr" val="SMDATA_12_JMuSUxMAAAAlAAAAZQAAAA0AAAAAkAAAAEgAAACQAAAASAAAAAAAAAABAAAAAAAAAAEAAABQAAAAhbacS3FV1T8AAAAAAAAAAAAAAAAAAOA/AAAAAAAA4D8AAAAAAADgPwAAAAAAAOA/AAAAAAAA4D8AAAAAAADgPwAAAAAAAOA/AAAAAAAA4D8CAAAAjAAAAAEAAAAAAAAAu+DjDP///wg9AAAAAAAAAAAAAAAAAAAAAAAAAAAAAAAAAAAAZAAAAAEAAABAAAAAAAAAAAAAAAAAAAAAAAAAAAAAAAAAAAAAAAAAAAAAAAAAAAAAAAAAAAAAAAAAAAAAAAAAAAAAAAAAAAAAAAAAAAAAAAAAAAAAAAAAAAAAAAAAAAAAFAAAADwAAAAAAAAAAAAAAB9GSQAjAAAAAQAAABQAAAAUAAAAFAAAAAEAAAAAAAAAZAAAAGQAAAAAAAAAZAAAAGQAAAAVAAAAYAAAAAAAAAAAAAAAAAAAAAAAAAAAAAAAAAAAAAAAAABdNwAAAAAAAAAAAAABAAAAu+DjDAEAAABkAAAAAAAAABQAAABD4f//AAAAACYAAAAAAAAAvR4AAAAAAAAmAAAAZAAAABYAAABMAAAAAAAAAAAAAAAEAAAAAAAAAAEAAACAgIA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C74OMF////AQAAAAAAAAAAAAAAAAAAAAAAAAAAAAAAAAAAAAAAAAAAH0ZJALvg4wWAgIADzMzMAMDA/wB/f38AAAAAAAAAAAAAAAAAAAAAAAAAAAAhAAAAGAAAABQAAAA+CgAA8SIAAC0cAADoJQAAAAAAAA=="/>
              </a:ext>
            </a:extLst>
          </p:cNvSpPr>
          <p:nvPr/>
        </p:nvSpPr>
        <p:spPr>
          <a:xfrm>
            <a:off x="3093721" y="5697617"/>
            <a:ext cx="2915285" cy="481965"/>
          </a:xfrm>
          <a:prstGeom prst="roundRect">
            <a:avLst>
              <a:gd name="adj" fmla="val 16667"/>
            </a:avLst>
          </a:prstGeom>
          <a:solidFill>
            <a:srgbClr val="22AA45"/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r>
              <a:rPr lang="ru-RU" sz="1400" dirty="0">
                <a:latin typeface="Century Gothic" pitchFamily="2"/>
                <a:ea typeface="Calibri" pitchFamily="2"/>
                <a:cs typeface="Arial" pitchFamily="2"/>
              </a:rPr>
              <a:t>концентрация аэрозольных частиц</a:t>
            </a:r>
          </a:p>
        </p:txBody>
      </p:sp>
      <p:cxnSp>
        <p:nvCxnSpPr>
          <p:cNvPr id="24" name="Прямая со стрелкой 47"/>
          <p:cNvCxnSpPr>
            <a:extLst>
              <a:ext uri="smNativeData">
                <pr:smNativeData xmlns="" xmlns:pr="pr" val="SMDATA_12_JMuSUxMAAAAlAAAADQ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B9GSQAjAAAAAQAAABQAAAAUAAAAFAAAAAEAAAAAAAAAZAAAAGQAAAAD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MAAAAMAAAAEAAAAAAAAAAAAAAAAAAAAAAAAAAeAAAAaAAAAAAAAAAAAAAAAAAAAAAAAAAAAAAAECcAABAnAAAAAAAAAAAAAAAAAAAAAAAAAAAAAAAAAAAAAAAAAAAAABQAAAAAAAAAwMD/AAAAAABkAAAAMgAAAAAAAABkAAAAAAAAAH9/fwAKAAAAHwAAAFQAAAD///8A////AQAAAAAAAAAAAAAAAAAAAAAAAAAAAAAAAAAAAAAAAAAAH0ZJAH9/fwCAgIADzMzMAMDA/wB/f38AAAAAAAAAAAAAAAAAAAAAAAAAAAAhAAAAGAAAABQAAABLGAAAcBwAAEsYAADxIgAAAAAAAA=="/>
              </a:ext>
            </a:extLst>
          </p:cNvCxnSpPr>
          <p:nvPr/>
        </p:nvCxnSpPr>
        <p:spPr>
          <a:xfrm>
            <a:off x="5473065" y="4622801"/>
            <a:ext cx="0" cy="1057275"/>
          </a:xfrm>
          <a:prstGeom prst="straightConnector1">
            <a:avLst/>
          </a:prstGeom>
          <a:noFill/>
          <a:ln w="22225" cap="flat" cmpd="sng" algn="ctr">
            <a:solidFill>
              <a:srgbClr val="1F4649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10" name="Стрелка вниз 31"/>
          <p:cNvSpPr>
            <a:extLst>
              <a:ext uri="smNativeData">
                <pr:smNativeData xmlns="" xmlns:pr="pr" val="SMDATA_12_JMuSUxMAAAAlAAAAywAAAA0AAAAAkAAAAEgAAACQAAAASAAAAAAAAAABAAAAAAAAAAEAAABQAAAAMnctIR/07D8AAAAAAADgPwAAAAAAAOA/AAAAAAAA4D8AAAAAAADgPwAAAAAAAOA/AAAAAAAA4D8AAAAAAADgPwAAAAAAAOA/AAAAAAAA4D8CAAAAjAAAAAEAAAAAAAAAH0ZJAP///wgAAAAAAAAAAAAAAAAAAAAAAAAAAAAAAAAAAAAAZAAAAAEAAABAAAAAAAAAAAAAAAAAAAAAAAAAAAAAAAAAAAAAAAAAAAAAAAAAAAAAAAAAAAAAAAAAAAAAAAAAAAAAAAAAAAAAAAAAAAAAAAAAAAAAAAAAAAAAAAAAAAAAFAAAADwAAAABAAAAAAAAAB9GSQAo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T7+/sMAAAAEAAAAAAAAAAAAAAAAAAAAAAAAAAeAAAAaAAAAAAAAAAAAAAAAAAAAAAAAAAAAAAAECcAABAnAAAAAAAAAAAAAAAAAAAAAAAAAAAAAAAAAAAAAAAAAAAAABQAAAAAAAAAwMD/AAAAAABkAAAAMgAAAAAAAABkAAAAAAAAAH9/fwAKAAAAHwAAAFQAAAAfRkkA////AQAAAAAAAAAAAAAAAAAAAAAAAAAAAAAAAAAAAAAAAAAAH0ZJAH9/fwCAgIADzMzMAMDA/wB/f38AAAAAAAAAAAAAAAAAAAAAAAAAAAAhAAAAGAAAABQAAAC8CwAAIQoAAAQMAACbCwAAAAAAAA=="/>
              </a:ext>
            </a:extLst>
          </p:cNvSpPr>
          <p:nvPr/>
        </p:nvSpPr>
        <p:spPr>
          <a:xfrm>
            <a:off x="3404887" y="1578575"/>
            <a:ext cx="185720" cy="513563"/>
          </a:xfrm>
          <a:prstGeom prst="downArrow">
            <a:avLst>
              <a:gd name="adj1" fmla="val 50000"/>
              <a:gd name="adj2" fmla="val 49980"/>
            </a:avLst>
          </a:prstGeom>
          <a:solidFill>
            <a:srgbClr val="1F4649"/>
          </a:solidFill>
          <a:ln w="25400" cap="flat" cmpd="sng" algn="ctr">
            <a:solidFill>
              <a:srgbClr val="1F46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16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-53516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1202" y="310559"/>
            <a:ext cx="12191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Роль инженерного отдела в производстве</a:t>
            </a:r>
          </a:p>
        </p:txBody>
      </p:sp>
      <p:sp>
        <p:nvSpPr>
          <p:cNvPr id="45" name="Стрелка вниз 31"/>
          <p:cNvSpPr>
            <a:extLst>
              <a:ext uri="smNativeData">
                <pr:smNativeData xmlns="" xmlns:pr="pr" val="SMDATA_12_JMuSUxMAAAAlAAAAywAAAA0AAAAAkAAAAEgAAACQAAAASAAAAAAAAAABAAAAAAAAAAEAAABQAAAAMnctIR/07D8AAAAAAADgPwAAAAAAAOA/AAAAAAAA4D8AAAAAAADgPwAAAAAAAOA/AAAAAAAA4D8AAAAAAADgPwAAAAAAAOA/AAAAAAAA4D8CAAAAjAAAAAEAAAAAAAAAH0ZJAP///wgAAAAAAAAAAAAAAAAAAAAAAAAAAAAAAAAAAAAAZAAAAAEAAABAAAAAAAAAAAAAAAAAAAAAAAAAAAAAAAAAAAAAAAAAAAAAAAAAAAAAAAAAAAAAAAAAAAAAAAAAAAAAAAAAAAAAAAAAAAAAAAAAAAAAAAAAAAAAAAAAAAAAFAAAADwAAAABAAAAAAAAAB9GSQAo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T7+/sMAAAAEAAAAAAAAAAAAAAAAAAAAAAAAAAeAAAAaAAAAAAAAAAAAAAAAAAAAAAAAAAAAAAAECcAABAnAAAAAAAAAAAAAAAAAAAAAAAAAAAAAAAAAAAAAAAAAAAAABQAAAAAAAAAwMD/AAAAAABkAAAAMgAAAAAAAABkAAAAAAAAAH9/fwAKAAAAHwAAAFQAAAAfRkkA////AQAAAAAAAAAAAAAAAAAAAAAAAAAAAAAAAAAAAAAAAAAAH0ZJAH9/fwCAgIADzMzMAMDA/wB/f38AAAAAAAAAAAAAAAAAAAAAAAAAAAAhAAAAGAAAABQAAAC8CwAAIQoAAAQMAACbCwAAAAAAAA=="/>
              </a:ext>
            </a:extLst>
          </p:cNvSpPr>
          <p:nvPr/>
        </p:nvSpPr>
        <p:spPr>
          <a:xfrm flipV="1">
            <a:off x="3354937" y="3707804"/>
            <a:ext cx="262322" cy="569238"/>
          </a:xfrm>
          <a:prstGeom prst="downArrow">
            <a:avLst>
              <a:gd name="adj1" fmla="val 50000"/>
              <a:gd name="adj2" fmla="val 49980"/>
            </a:avLst>
          </a:prstGeom>
          <a:solidFill>
            <a:srgbClr val="1F4649"/>
          </a:solidFill>
          <a:ln w="25400" cap="flat" cmpd="sng" algn="ctr">
            <a:solidFill>
              <a:srgbClr val="1F46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5543" y="1237701"/>
            <a:ext cx="3970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Работы, в которых учувствуют ИО: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07745" y="1835356"/>
            <a:ext cx="567053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dirty="0"/>
              <a:t>Разработка </a:t>
            </a:r>
            <a:r>
              <a:rPr lang="en-US" dirty="0"/>
              <a:t>URS (User Requirements Specification)</a:t>
            </a:r>
            <a:r>
              <a:rPr lang="ru-RU" dirty="0"/>
              <a:t>, ТУ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dirty="0"/>
              <a:t>Квалификация «чистых» помещений (</a:t>
            </a:r>
            <a:r>
              <a:rPr lang="en-US" dirty="0"/>
              <a:t>IQ, OQ, PQ</a:t>
            </a:r>
            <a:r>
              <a:rPr lang="ru-RU" dirty="0"/>
              <a:t>)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ru-RU" dirty="0"/>
              <a:t>Квалификация инженерных систем (</a:t>
            </a:r>
            <a:r>
              <a:rPr lang="en-US" dirty="0"/>
              <a:t>IQ, OQ, PQ</a:t>
            </a:r>
            <a:r>
              <a:rPr lang="ru-RU" dirty="0"/>
              <a:t>)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ru-RU" dirty="0"/>
              <a:t>Квалификация оборудования (</a:t>
            </a:r>
            <a:r>
              <a:rPr lang="en-US" dirty="0"/>
              <a:t>IQ, OQ, PQ</a:t>
            </a:r>
            <a:r>
              <a:rPr lang="ru-RU" dirty="0"/>
              <a:t>)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ru-RU" dirty="0" err="1"/>
              <a:t>Валидация</a:t>
            </a:r>
            <a:r>
              <a:rPr lang="ru-RU" dirty="0"/>
              <a:t> процедуры очистки оборудования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ru-RU" dirty="0"/>
              <a:t>Техническое обслуживание (подготовка к работе, настройка, устранение неполадок, ППР)</a:t>
            </a:r>
          </a:p>
        </p:txBody>
      </p:sp>
      <p:sp>
        <p:nvSpPr>
          <p:cNvPr id="47" name="Стрелка вправо 8">
            <a:extLst>
              <a:ext uri="{FF2B5EF4-FFF2-40B4-BE49-F238E27FC236}">
                <a16:creationId xmlns:a16="http://schemas.microsoft.com/office/drawing/2014/main" id="{6CB3B02A-3B1B-416C-98B6-B9053BB85014}"/>
              </a:ext>
            </a:extLst>
          </p:cNvPr>
          <p:cNvSpPr/>
          <p:nvPr/>
        </p:nvSpPr>
        <p:spPr>
          <a:xfrm rot="5400000">
            <a:off x="8748511" y="4482656"/>
            <a:ext cx="436953" cy="364818"/>
          </a:xfrm>
          <a:prstGeom prst="rightArrow">
            <a:avLst>
              <a:gd name="adj1" fmla="val 32839"/>
              <a:gd name="adj2" fmla="val 50000"/>
            </a:avLst>
          </a:prstGeom>
          <a:solidFill>
            <a:srgbClr val="47B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68436" y="4727943"/>
            <a:ext cx="3452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Качественный продукт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34715" y="1637811"/>
            <a:ext cx="5864547" cy="2726247"/>
          </a:xfrm>
          <a:prstGeom prst="roundRect">
            <a:avLst/>
          </a:prstGeom>
          <a:noFill/>
          <a:ln w="38100">
            <a:solidFill>
              <a:srgbClr val="47B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76B11E-B09A-441C-AAF8-D9AC00FA99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43" t="18482" r="27948" b="11916"/>
          <a:stretch/>
        </p:blipFill>
        <p:spPr>
          <a:xfrm>
            <a:off x="6141827" y="5243830"/>
            <a:ext cx="1573016" cy="13298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6ADF25-1382-40C2-AA18-1AB0773D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93" t="18482" r="33840" b="12823"/>
          <a:stretch/>
        </p:blipFill>
        <p:spPr>
          <a:xfrm>
            <a:off x="10098971" y="4591079"/>
            <a:ext cx="1645382" cy="19826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1B0242-0AAC-4849-A39B-CA13410902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18" t="18048" r="27948" b="11916"/>
          <a:stretch/>
        </p:blipFill>
        <p:spPr>
          <a:xfrm>
            <a:off x="8069939" y="5243830"/>
            <a:ext cx="1581333" cy="13988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CD19708-2524-409C-8C72-F4E733DB5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915" y="2096008"/>
            <a:ext cx="2228082" cy="1671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827973"/>
      </p:ext>
    </p:extLst>
  </p:cSld>
  <p:clrMapOvr>
    <a:masterClrMapping/>
  </p:clrMapOvr>
  <p:transition spd="slow">
    <p:wipe dir="r"/>
    <p:extLst mod="1">
      <p:ext uri="smNativeData">
        <pr:smNativeData xmlns="" xmlns:pr="pr" val="JMuSUwAAAAAIBwAAAAAAAAQ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23" grpId="0" animBg="1"/>
      <p:bldP spid="10" grpId="0" animBg="1"/>
      <p:bldP spid="45" grpId="0" animBg="1"/>
      <p:bldP spid="3" grpId="0"/>
      <p:bldP spid="4" grpId="0"/>
      <p:bldP spid="47" grpId="0" animBg="1"/>
      <p:bldP spid="11" grpId="0"/>
      <p:bldP spid="21" grpId="0" animBg="1"/>
    </p:bldLst>
    <p:extLst mod="1">
      <p:ext uri="smNativeData">
        <pr:smNativeData xmlns="" xmlns:pr="pr" val="JMuSUwwAAAAFAAAA/f///wEAAAAQAAAAFQAAAAAAAAAAAAAAAAAAAAoAAAD9////AQAAAAIAAAAIAAAAAAAAAAAAAAAAAAAADgAAAP3///8BAAAANQAAABAAAAAAAAAAAAAAAAAAAAATAAAA/f///wEAAAA1AAAAEAAAAAAAAAAAAAAAAAAAABgAAAD9////AQAAADUAAAAQAAAAAAAAAAAAAAAAAAAAHQAAAP3///8BAAAANQAAABAAAAAAAAAAAAAAAAAAAAAiAAAA/f///wEAAAA1AAAAEAAAAAAAAAAAAAAAAAAAACkAAAD9////AQAAABAAAAAVAAAAAAAAAAAAAAAAAAAALgAAAP3///8BAAAANQAAABAAAAAAAAAAAAAAAAAAAAAzAAAA/////wEAAAA1AAAAEAAAAAAAAAAAAAAAAAAAADgAAAD9////AQAAABAAAAAVAAAAAAAAAAAAAAAAAAAAOwAAAP3///8BAAAAEAAAABUAAAAAAAAAAAAAAAAAAAA="/>
      </p:ext>
    </p:ext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609348" y="1292240"/>
            <a:ext cx="4995464" cy="599536"/>
          </a:xfrm>
          <a:prstGeom prst="roundRect">
            <a:avLst/>
          </a:prstGeom>
          <a:noFill/>
          <a:ln w="28575">
            <a:solidFill>
              <a:srgbClr val="0AA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2000" dirty="0">
                <a:solidFill>
                  <a:schemeClr val="tx1"/>
                </a:solidFill>
              </a:rPr>
              <a:t>климатическую подготовку приточного воздуха (температура, влажность)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09347" y="2171933"/>
            <a:ext cx="4995465" cy="599535"/>
          </a:xfrm>
          <a:prstGeom prst="roundRect">
            <a:avLst/>
          </a:prstGeom>
          <a:noFill/>
          <a:ln w="28575">
            <a:solidFill>
              <a:srgbClr val="0AA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dirty="0">
                <a:solidFill>
                  <a:schemeClr val="tx1"/>
                </a:solidFill>
                <a:latin typeface="Calibri (Основной текст)"/>
              </a:rPr>
              <a:t>многоступенчатую фильтрацию  </a:t>
            </a:r>
            <a:r>
              <a:rPr lang="en-US" dirty="0">
                <a:solidFill>
                  <a:schemeClr val="tx1"/>
                </a:solidFill>
                <a:latin typeface="Calibri (Основной текст)"/>
              </a:rPr>
              <a:t>G4—F</a:t>
            </a:r>
            <a:r>
              <a:rPr lang="ru-RU" dirty="0">
                <a:solidFill>
                  <a:schemeClr val="tx1"/>
                </a:solidFill>
                <a:latin typeface="Calibri (Основной текст)"/>
              </a:rPr>
              <a:t>8</a:t>
            </a:r>
            <a:r>
              <a:rPr lang="en-US" dirty="0">
                <a:solidFill>
                  <a:schemeClr val="tx1"/>
                </a:solidFill>
                <a:latin typeface="Calibri (Основной текст)"/>
              </a:rPr>
              <a:t>—</a:t>
            </a:r>
            <a:r>
              <a:rPr lang="ru-RU" dirty="0">
                <a:solidFill>
                  <a:schemeClr val="tx1"/>
                </a:solidFill>
                <a:latin typeface="Calibri (Основной текст)"/>
              </a:rPr>
              <a:t>не ниже Н12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607613" y="2949176"/>
            <a:ext cx="4991872" cy="329062"/>
          </a:xfrm>
          <a:prstGeom prst="roundRect">
            <a:avLst/>
          </a:prstGeom>
          <a:noFill/>
          <a:ln w="28575">
            <a:solidFill>
              <a:srgbClr val="0AA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dirty="0">
                <a:solidFill>
                  <a:schemeClr val="tx1"/>
                </a:solidFill>
                <a:latin typeface="Calibri (Основной текст)"/>
              </a:rPr>
              <a:t>требуемую кратность воздухообмена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07613" y="3525647"/>
            <a:ext cx="4997200" cy="578935"/>
          </a:xfrm>
          <a:prstGeom prst="roundRect">
            <a:avLst/>
          </a:prstGeom>
          <a:noFill/>
          <a:ln w="28575">
            <a:solidFill>
              <a:srgbClr val="0AA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dirty="0">
                <a:solidFill>
                  <a:schemeClr val="tx1"/>
                </a:solidFill>
                <a:latin typeface="Calibri (Основной текст)"/>
              </a:rPr>
              <a:t>эффективное распределение воздуха в контролируемом помещении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07613" y="4393770"/>
            <a:ext cx="4997200" cy="529104"/>
          </a:xfrm>
          <a:prstGeom prst="roundRect">
            <a:avLst/>
          </a:prstGeom>
          <a:noFill/>
          <a:ln w="28575">
            <a:solidFill>
              <a:srgbClr val="0AA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dirty="0">
                <a:solidFill>
                  <a:schemeClr val="tx1"/>
                </a:solidFill>
                <a:latin typeface="Calibri (Основной текст)"/>
              </a:rPr>
              <a:t>поддержание заданных перепадов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Calibri (Основной текст)"/>
              </a:rPr>
              <a:t> давления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07613" y="5212062"/>
            <a:ext cx="4997200" cy="868123"/>
          </a:xfrm>
          <a:prstGeom prst="roundRect">
            <a:avLst/>
          </a:prstGeom>
          <a:noFill/>
          <a:ln w="28575">
            <a:solidFill>
              <a:srgbClr val="0AA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dirty="0">
                <a:solidFill>
                  <a:schemeClr val="tx1"/>
                </a:solidFill>
                <a:latin typeface="Calibri (Основной текст)"/>
              </a:rPr>
              <a:t>обслуживание рабочих процессов (удаление пыли, влаги и тепла от технологического оборудования)</a:t>
            </a:r>
          </a:p>
        </p:txBody>
      </p:sp>
      <p:pic>
        <p:nvPicPr>
          <p:cNvPr id="1026" name="Picture 2" descr="http://gmpkomplekt.ru/image/catalog/skrugprof/dveri/dverii/chisytepomeschen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8" y="1891776"/>
            <a:ext cx="6171815" cy="390045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17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80131"/>
            <a:ext cx="12113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Вентиляция и кондиционирование воздуха обеспечивает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3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97" y="2844328"/>
            <a:ext cx="2777054" cy="37027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" y="1511622"/>
            <a:ext cx="3288909" cy="24666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96" y="2844328"/>
            <a:ext cx="2777054" cy="37027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18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Получение воды очищенной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C5028C-4E22-46F6-9608-500966CCD06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198" y="1254002"/>
            <a:ext cx="2777054" cy="4362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083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1354566" y="1955140"/>
            <a:ext cx="11584294" cy="454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3379041-3F00-42F8-8518-3A7637785C47}"/>
              </a:ext>
            </a:extLst>
          </p:cNvPr>
          <p:cNvSpPr txBox="1">
            <a:spLocks/>
          </p:cNvSpPr>
          <p:nvPr/>
        </p:nvSpPr>
        <p:spPr>
          <a:xfrm>
            <a:off x="769377" y="1300702"/>
            <a:ext cx="4107809" cy="49292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000" b="1" dirty="0">
                <a:latin typeface="Roboto"/>
              </a:rPr>
              <a:t>Складские помещения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2F3353-43A8-4955-81D3-E9CDC1D796C9}"/>
              </a:ext>
            </a:extLst>
          </p:cNvPr>
          <p:cNvSpPr/>
          <p:nvPr/>
        </p:nvSpPr>
        <p:spPr>
          <a:xfrm>
            <a:off x="5018089" y="3028950"/>
            <a:ext cx="2155825" cy="8001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714642FF-6C1D-42D5-AD65-4A6566A58394}"/>
              </a:ext>
            </a:extLst>
          </p:cNvPr>
          <p:cNvSpPr txBox="1">
            <a:spLocks/>
          </p:cNvSpPr>
          <p:nvPr/>
        </p:nvSpPr>
        <p:spPr>
          <a:xfrm>
            <a:off x="0" y="202249"/>
            <a:ext cx="5930812" cy="492921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b="1" cap="all" dirty="0">
              <a:solidFill>
                <a:srgbClr val="5EB947"/>
              </a:solidFill>
              <a:latin typeface="Roboto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3210FB-F7B3-4948-92AC-9518EB587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977" y="3823582"/>
            <a:ext cx="1589562" cy="11213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2A19F34-5A42-4E24-BA72-41ED39C98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914" y="3420924"/>
            <a:ext cx="2757816" cy="1624938"/>
          </a:xfrm>
          <a:prstGeom prst="rect">
            <a:avLst/>
          </a:prstGeom>
        </p:spPr>
      </p:pic>
      <p:sp>
        <p:nvSpPr>
          <p:cNvPr id="23" name="Стрелка вправо 6">
            <a:extLst>
              <a:ext uri="{FF2B5EF4-FFF2-40B4-BE49-F238E27FC236}">
                <a16:creationId xmlns:a16="http://schemas.microsoft.com/office/drawing/2014/main" id="{A0D9335D-A453-47E7-B89F-7BD65C9E015A}"/>
              </a:ext>
            </a:extLst>
          </p:cNvPr>
          <p:cNvSpPr/>
          <p:nvPr/>
        </p:nvSpPr>
        <p:spPr>
          <a:xfrm rot="1382431">
            <a:off x="2866356" y="5468880"/>
            <a:ext cx="796202" cy="261777"/>
          </a:xfrm>
          <a:prstGeom prst="rightArrow">
            <a:avLst>
              <a:gd name="adj1" fmla="val 32839"/>
              <a:gd name="adj2" fmla="val 50000"/>
            </a:avLst>
          </a:prstGeom>
          <a:solidFill>
            <a:srgbClr val="47B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8">
            <a:extLst>
              <a:ext uri="{FF2B5EF4-FFF2-40B4-BE49-F238E27FC236}">
                <a16:creationId xmlns:a16="http://schemas.microsoft.com/office/drawing/2014/main" id="{6CB3B02A-3B1B-416C-98B6-B9053BB85014}"/>
              </a:ext>
            </a:extLst>
          </p:cNvPr>
          <p:cNvSpPr/>
          <p:nvPr/>
        </p:nvSpPr>
        <p:spPr>
          <a:xfrm>
            <a:off x="5695487" y="4027249"/>
            <a:ext cx="982566" cy="362765"/>
          </a:xfrm>
          <a:prstGeom prst="rightArrow">
            <a:avLst>
              <a:gd name="adj1" fmla="val 32839"/>
              <a:gd name="adj2" fmla="val 50000"/>
            </a:avLst>
          </a:prstGeom>
          <a:solidFill>
            <a:srgbClr val="47B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7">
            <a:extLst>
              <a:ext uri="{FF2B5EF4-FFF2-40B4-BE49-F238E27FC236}">
                <a16:creationId xmlns:a16="http://schemas.microsoft.com/office/drawing/2014/main" id="{59A49162-364C-48BC-9489-FABB8B4392D2}"/>
              </a:ext>
            </a:extLst>
          </p:cNvPr>
          <p:cNvSpPr/>
          <p:nvPr/>
        </p:nvSpPr>
        <p:spPr>
          <a:xfrm rot="20475569">
            <a:off x="2695164" y="4584301"/>
            <a:ext cx="751351" cy="294318"/>
          </a:xfrm>
          <a:prstGeom prst="rightArrow">
            <a:avLst>
              <a:gd name="adj1" fmla="val 32839"/>
              <a:gd name="adj2" fmla="val 50000"/>
            </a:avLst>
          </a:prstGeom>
          <a:solidFill>
            <a:srgbClr val="47B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4" descr="_f_20Euroengel_Eberspaecher_k.jpg (3189×2362)">
            <a:extLst>
              <a:ext uri="{FF2B5EF4-FFF2-40B4-BE49-F238E27FC236}">
                <a16:creationId xmlns:a16="http://schemas.microsoft.com/office/drawing/2014/main" id="{FA4E0CC1-9DFE-4437-ADF7-0247CD1B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0336" y="5157108"/>
            <a:ext cx="2059647" cy="15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20DE0B4-9010-4089-89ED-B9DF3BEE59EC}"/>
              </a:ext>
            </a:extLst>
          </p:cNvPr>
          <p:cNvSpPr/>
          <p:nvPr/>
        </p:nvSpPr>
        <p:spPr>
          <a:xfrm>
            <a:off x="290000" y="2972522"/>
            <a:ext cx="5590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Roboto"/>
              </a:rPr>
              <a:t>Отгрузка готовой продукции потребителю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6" b="6952"/>
          <a:stretch/>
        </p:blipFill>
        <p:spPr>
          <a:xfrm>
            <a:off x="7600924" y="1274735"/>
            <a:ext cx="2135404" cy="194669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6965" y="5148616"/>
            <a:ext cx="2699219" cy="151831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Хранение и логистика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2946" y="1898229"/>
            <a:ext cx="407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Влажность не более 65%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Температура хранения (15-25)°С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sp>
        <p:nvSpPr>
          <p:cNvPr id="29" name="Стрелка вправо 8">
            <a:extLst>
              <a:ext uri="{FF2B5EF4-FFF2-40B4-BE49-F238E27FC236}">
                <a16:creationId xmlns:a16="http://schemas.microsoft.com/office/drawing/2014/main" id="{FE2ACED0-2974-4B43-BFBE-BCD2DEBBC435}"/>
              </a:ext>
            </a:extLst>
          </p:cNvPr>
          <p:cNvSpPr/>
          <p:nvPr/>
        </p:nvSpPr>
        <p:spPr>
          <a:xfrm>
            <a:off x="6186770" y="5675771"/>
            <a:ext cx="932899" cy="277371"/>
          </a:xfrm>
          <a:prstGeom prst="rightArrow">
            <a:avLst>
              <a:gd name="adj1" fmla="val 32839"/>
              <a:gd name="adj2" fmla="val 50000"/>
            </a:avLst>
          </a:prstGeom>
          <a:solidFill>
            <a:srgbClr val="47B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F5AA36A-7D65-47DF-84BE-D89EB8CBF3AD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33384" r="2630" b="8506"/>
          <a:stretch/>
        </p:blipFill>
        <p:spPr bwMode="auto">
          <a:xfrm>
            <a:off x="1013362" y="4498320"/>
            <a:ext cx="1459995" cy="11978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42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4" grpId="0" animBg="1"/>
      <p:bldP spid="25" grpId="0" animBg="1"/>
      <p:bldP spid="28" grpId="0"/>
      <p:bldP spid="5" grpId="0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-1"/>
          <a:stretch/>
        </p:blipFill>
        <p:spPr>
          <a:xfrm>
            <a:off x="158174" y="6011141"/>
            <a:ext cx="1266634" cy="704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20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0"/>
            <a:ext cx="12191999" cy="1066892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81328" y="210280"/>
            <a:ext cx="10402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/>
              <a:t>Статистические  данные с 2017 г. по 2021 г. 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28E3981-F073-4C55-9061-73425876D6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12" y="1374775"/>
            <a:ext cx="4057650" cy="26384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698" y="1327874"/>
            <a:ext cx="3609975" cy="2543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862" y="3517470"/>
            <a:ext cx="395287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20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0"/>
            <a:ext cx="12191999" cy="1066892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68697" y="210280"/>
            <a:ext cx="764386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/>
              <a:t>Наши продукты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28E3981-F073-4C55-9061-73425876D6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0FE02B-66BA-4D6E-B856-11E00CEA362E}"/>
              </a:ext>
            </a:extLst>
          </p:cNvPr>
          <p:cNvSpPr txBox="1"/>
          <p:nvPr/>
        </p:nvSpPr>
        <p:spPr>
          <a:xfrm>
            <a:off x="201083" y="1218227"/>
            <a:ext cx="6098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ЗАРЕГИСТРИРОВАННЫХ ЛЕКАРСТВЕННЫХ ПРЕПАРАТОВ ООО «ВЕТЛАЙН» на 01.01.22г</a:t>
            </a:r>
          </a:p>
          <a:p>
            <a:pPr indent="450215" algn="ctr"/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52691D8-AB3E-4810-BBAC-1395E0096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92158"/>
              </p:ext>
            </p:extLst>
          </p:nvPr>
        </p:nvGraphicFramePr>
        <p:xfrm>
          <a:off x="6300041" y="3922857"/>
          <a:ext cx="4950785" cy="1820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662">
                  <a:extLst>
                    <a:ext uri="{9D8B030D-6E8A-4147-A177-3AD203B41FA5}">
                      <a16:colId xmlns:a16="http://schemas.microsoft.com/office/drawing/2014/main" val="4014146327"/>
                    </a:ext>
                  </a:extLst>
                </a:gridCol>
                <a:gridCol w="2015865">
                  <a:extLst>
                    <a:ext uri="{9D8B030D-6E8A-4147-A177-3AD203B41FA5}">
                      <a16:colId xmlns:a16="http://schemas.microsoft.com/office/drawing/2014/main" val="2737452837"/>
                    </a:ext>
                  </a:extLst>
                </a:gridCol>
                <a:gridCol w="2563258">
                  <a:extLst>
                    <a:ext uri="{9D8B030D-6E8A-4147-A177-3AD203B41FA5}">
                      <a16:colId xmlns:a16="http://schemas.microsoft.com/office/drawing/2014/main" val="1268158386"/>
                    </a:ext>
                  </a:extLst>
                </a:gridCol>
              </a:tblGrid>
              <a:tr h="345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№ п/п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Наименование лекарственного средства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Лекарственная форма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729345"/>
                  </a:ext>
                </a:extLst>
              </a:tr>
              <a:tr h="168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Докси</a:t>
                      </a:r>
                      <a:r>
                        <a:rPr lang="ru-RU" sz="1100" dirty="0">
                          <a:effectLst/>
                        </a:rPr>
                        <a:t> ВС 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294402"/>
                  </a:ext>
                </a:extLst>
              </a:tr>
              <a:tr h="168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Тиамулин ВС 45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порошок для орального применения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5790414"/>
                  </a:ext>
                </a:extLst>
              </a:tr>
              <a:tr h="168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Флорфеникол</a:t>
                      </a:r>
                      <a:r>
                        <a:rPr lang="ru-RU" sz="1100" dirty="0">
                          <a:effectLst/>
                        </a:rPr>
                        <a:t> ВС 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раствор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67380"/>
                  </a:ext>
                </a:extLst>
              </a:tr>
              <a:tr h="258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Энроколистин</a:t>
                      </a:r>
                      <a:r>
                        <a:rPr lang="ru-RU" sz="1100" dirty="0">
                          <a:effectLst/>
                        </a:rPr>
                        <a:t> ВС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раствор для орального применения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987604"/>
                  </a:ext>
                </a:extLst>
              </a:tr>
              <a:tr h="345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Энросол</a:t>
                      </a:r>
                      <a:r>
                        <a:rPr lang="ru-RU" sz="1100" dirty="0">
                          <a:effectLst/>
                        </a:rPr>
                        <a:t> 10 % раствор для орального применения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раствор для орального применения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9214953"/>
                  </a:ext>
                </a:extLst>
              </a:tr>
              <a:tr h="345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Флоргендокс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порошок для орального применения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442584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7EA9F36-96B6-4B75-B187-F40B89464F4C}"/>
              </a:ext>
            </a:extLst>
          </p:cNvPr>
          <p:cNvSpPr txBox="1"/>
          <p:nvPr/>
        </p:nvSpPr>
        <p:spPr>
          <a:xfrm>
            <a:off x="5725954" y="2510299"/>
            <a:ext cx="609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КОНТРАКТНОЕ ПРОИЗВОДСТВО НА ПРОИЗВОДСТВЕННОЙ ПЛОЩАДКЕ ООО «ВЕТЛАЙН»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-1"/>
          <a:stretch/>
        </p:blipFill>
        <p:spPr>
          <a:xfrm>
            <a:off x="158174" y="6038259"/>
            <a:ext cx="1217865" cy="677227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1AC28B4-3110-4EF1-8F89-BE085203E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710035"/>
              </p:ext>
            </p:extLst>
          </p:nvPr>
        </p:nvGraphicFramePr>
        <p:xfrm>
          <a:off x="767106" y="2074839"/>
          <a:ext cx="5341400" cy="37180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955">
                  <a:extLst>
                    <a:ext uri="{9D8B030D-6E8A-4147-A177-3AD203B41FA5}">
                      <a16:colId xmlns:a16="http://schemas.microsoft.com/office/drawing/2014/main" val="658523080"/>
                    </a:ext>
                  </a:extLst>
                </a:gridCol>
                <a:gridCol w="2316454">
                  <a:extLst>
                    <a:ext uri="{9D8B030D-6E8A-4147-A177-3AD203B41FA5}">
                      <a16:colId xmlns:a16="http://schemas.microsoft.com/office/drawing/2014/main" val="1980446"/>
                    </a:ext>
                  </a:extLst>
                </a:gridCol>
                <a:gridCol w="2694991">
                  <a:extLst>
                    <a:ext uri="{9D8B030D-6E8A-4147-A177-3AD203B41FA5}">
                      <a16:colId xmlns:a16="http://schemas.microsoft.com/office/drawing/2014/main" val="3464040414"/>
                    </a:ext>
                  </a:extLst>
                </a:gridCol>
              </a:tblGrid>
              <a:tr h="472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№ п/п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Наименование лекарственного средства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Лекарственная форма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778478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Амокси ВЛ 80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141321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Альбен ВЛ 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1055166"/>
                  </a:ext>
                </a:extLst>
              </a:tr>
              <a:tr h="472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Витамин Е с селеном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раствор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6168167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Докси</a:t>
                      </a:r>
                      <a:r>
                        <a:rPr lang="ru-RU" sz="1100" dirty="0">
                          <a:effectLst/>
                        </a:rPr>
                        <a:t> ВЛ 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5815892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Докси ВЛ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0072810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Доксициклин</a:t>
                      </a:r>
                      <a:r>
                        <a:rPr lang="ru-RU" sz="1100" dirty="0">
                          <a:effectLst/>
                        </a:rPr>
                        <a:t> 40 %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раствор для орального применения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820336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Лево ВЛ 15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Раствор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0761932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Норфлокс</a:t>
                      </a:r>
                      <a:r>
                        <a:rPr lang="ru-RU" sz="1100" dirty="0">
                          <a:effectLst/>
                        </a:rPr>
                        <a:t> ВЛ 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раствор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5624816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Тиамулин ВЛ 80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5783323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Тилозин ВЛ 80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4327519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Тилозин ВЛ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6025698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Тетрамизол ВЛ 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порошок для орального применения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419988"/>
                  </a:ext>
                </a:extLst>
              </a:tr>
              <a:tr h="230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>
                          <a:effectLst/>
                        </a:rPr>
                        <a:t>Тилмикозин ВЛ 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Раствор для орального применения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8801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104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Рисунок 2" descr="Новосибирская птицефабр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57" y="1547899"/>
            <a:ext cx="1461874" cy="13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3" descr="Новосибирская птицефабр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82" y="3213969"/>
            <a:ext cx="2379942" cy="15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4" descr="Новосибирская птицефабр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399" y="1601807"/>
            <a:ext cx="1466543" cy="133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5" descr="Новосибирская птицефабр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61" y="3563397"/>
            <a:ext cx="2394835" cy="6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6" descr="Новосибирская птицефабри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47" y="5815133"/>
            <a:ext cx="2396862" cy="76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809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7058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21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1" y="-27291"/>
            <a:ext cx="12191999" cy="1023980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303179" y="88999"/>
            <a:ext cx="764386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/>
              <a:t>Наши партнеры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5" y="4371414"/>
            <a:ext cx="1653131" cy="1308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33" y="3160315"/>
            <a:ext cx="2233240" cy="1168961"/>
          </a:xfrm>
          <a:prstGeom prst="rect">
            <a:avLst/>
          </a:prstGeom>
        </p:spPr>
      </p:pic>
      <p:pic>
        <p:nvPicPr>
          <p:cNvPr id="7" name="Picture 2" descr="Магнитогорский птицеводческий комплекс — Википеди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03" y="1539904"/>
            <a:ext cx="1494713" cy="14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Талина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t="19914" r="10967" b="23053"/>
          <a:stretch/>
        </p:blipFill>
        <p:spPr bwMode="auto">
          <a:xfrm>
            <a:off x="5848966" y="4669894"/>
            <a:ext cx="2554941" cy="47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orall — Corall mea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01" y="5461127"/>
            <a:ext cx="1339422" cy="10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лавная | Группа компаний «Агро-Белогорье»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759" y="4514513"/>
            <a:ext cx="2843359" cy="102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АО «Приосколье» : Главная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28" y="1239433"/>
            <a:ext cx="1606335" cy="124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акансии компании Алексеевский Бекон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759" y="3274822"/>
            <a:ext cx="22860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haroen Pokphand — Википедия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25" y="1563897"/>
            <a:ext cx="1084703" cy="13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Вакансии ООО Птицефабрика Элинар-Бройлер в Обнинске, работа в ООО  Птицефабрика Элинар-Бройлер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79" y="4217883"/>
            <a:ext cx="2084766" cy="108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Нам доверяют свои истории | V-объем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20137" r="20973" b="21211"/>
          <a:stretch/>
        </p:blipFill>
        <p:spPr bwMode="auto">
          <a:xfrm>
            <a:off x="7146133" y="5337245"/>
            <a:ext cx="1744395" cy="12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Сибагро — Википедия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8503" r="9654" b="28444"/>
          <a:stretch/>
        </p:blipFill>
        <p:spPr bwMode="auto">
          <a:xfrm>
            <a:off x="9160704" y="5632870"/>
            <a:ext cx="2482957" cy="69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21454FB-34C7-4434-9D84-22EDEDE7AA31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85" y="2539415"/>
            <a:ext cx="3667960" cy="98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D364A28-B560-46D3-BCE5-3191E6992A4A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3" y="1409610"/>
            <a:ext cx="2429520" cy="965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460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1999" cy="1136342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74067" y="266331"/>
            <a:ext cx="764386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/>
              <a:t>Контакты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67036" y="2285307"/>
            <a:ext cx="89809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333333"/>
                </a:solidFill>
                <a:latin typeface="Roboto"/>
              </a:rPr>
              <a:t>Адрес производства 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142132 , Московская область, Подольский городской округ, поселение  Дубровицкое, д. 60 Б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333333"/>
                </a:solidFill>
                <a:latin typeface="Roboto"/>
              </a:rPr>
              <a:t>Юридический адрес 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117405, г. Москва, ул. Дорожная, д. 60 "Б", 1 этаж, офис 7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rgbClr val="333333"/>
              </a:solidFill>
              <a:latin typeface="Roboto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333333"/>
                </a:solidFill>
                <a:latin typeface="Roboto"/>
              </a:rPr>
              <a:t>Телефон (офис) </a:t>
            </a:r>
            <a:r>
              <a:rPr lang="ru-RU" dirty="0">
                <a:solidFill>
                  <a:srgbClr val="3AB44A"/>
                </a:solidFill>
                <a:latin typeface="Roboto"/>
              </a:rPr>
              <a:t>+7 (495) 787-74-34</a:t>
            </a:r>
            <a:endParaRPr lang="ru-RU" dirty="0">
              <a:solidFill>
                <a:srgbClr val="333333"/>
              </a:solidFill>
              <a:latin typeface="Roboto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333333"/>
                </a:solidFill>
                <a:latin typeface="Roboto"/>
              </a:rPr>
              <a:t>                               </a:t>
            </a:r>
            <a:r>
              <a:rPr lang="ru-RU" dirty="0">
                <a:solidFill>
                  <a:srgbClr val="3AB44A"/>
                </a:solidFill>
                <a:latin typeface="Roboto"/>
              </a:rPr>
              <a:t>+7 (916) 723-27-87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err="1">
                <a:solidFill>
                  <a:srgbClr val="333333"/>
                </a:solidFill>
                <a:latin typeface="Roboto"/>
              </a:rPr>
              <a:t>Email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: </a:t>
            </a:r>
            <a:r>
              <a:rPr lang="ru-RU" dirty="0">
                <a:solidFill>
                  <a:srgbClr val="3AB44A"/>
                </a:solidFill>
                <a:latin typeface="Roboto"/>
              </a:rPr>
              <a:t>vetlain@gmail.com</a:t>
            </a:r>
            <a:endParaRPr lang="ru-RU" b="0" i="0" dirty="0">
              <a:solidFill>
                <a:srgbClr val="333333"/>
              </a:solidFill>
              <a:effectLst/>
              <a:latin typeface="Robo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30" y="4191560"/>
            <a:ext cx="385799" cy="413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47" y="2285307"/>
            <a:ext cx="671286" cy="671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22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3" y="5978536"/>
            <a:ext cx="1266634" cy="7369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A8204E-ED30-40AE-92EC-5390535E39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94" t="77392" r="19672" b="6550"/>
          <a:stretch/>
        </p:blipFill>
        <p:spPr>
          <a:xfrm>
            <a:off x="8617997" y="4071550"/>
            <a:ext cx="1613338" cy="15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7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74066" y="3429000"/>
            <a:ext cx="764386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cap="all" dirty="0">
                <a:latin typeface="Roboto"/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01" y="0"/>
            <a:ext cx="4790796" cy="30827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" y="4242593"/>
            <a:ext cx="1569723" cy="2386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26" y="4013774"/>
            <a:ext cx="2852673" cy="2405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68" y="4360073"/>
            <a:ext cx="2170867" cy="20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9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F17EDC-E966-4D82-A9AC-6EC100F2A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2" t="14203" r="18513" b="17992"/>
          <a:stretch/>
        </p:blipFill>
        <p:spPr>
          <a:xfrm>
            <a:off x="1424808" y="1001257"/>
            <a:ext cx="9250355" cy="541836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36B6F7-1AAE-49D0-A050-2AB2A60A3864}"/>
              </a:ext>
            </a:extLst>
          </p:cNvPr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Приложение к </a:t>
            </a:r>
            <a:r>
              <a:rPr lang="en-US" sz="3600" dirty="0"/>
              <a:t>GMP </a:t>
            </a:r>
            <a:r>
              <a:rPr lang="ru-RU" sz="3600" dirty="0"/>
              <a:t>сертификату</a:t>
            </a:r>
          </a:p>
        </p:txBody>
      </p:sp>
    </p:spTree>
    <p:extLst>
      <p:ext uri="{BB962C8B-B14F-4D97-AF65-F5344CB8AC3E}">
        <p14:creationId xmlns:p14="http://schemas.microsoft.com/office/powerpoint/2010/main" val="346992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694" y="1303880"/>
            <a:ext cx="11149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Наша политика основана на постоянном инновационном развитии и продвижении вперед к новым достижениям и результатам. Компания </a:t>
            </a:r>
            <a:r>
              <a:rPr lang="ru-RU" dirty="0" err="1"/>
              <a:t>Ветлайн</a:t>
            </a:r>
            <a:r>
              <a:rPr lang="ru-RU" dirty="0"/>
              <a:t> - это дружный, слаженный коллектив, где каждый сотрудник - это специалист высокого уровня, готовый в любой момент ответить на ваши вопросы.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149" y="3543908"/>
            <a:ext cx="42617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ru-RU" sz="2000" dirty="0"/>
              <a:t>Ориентированность на потребности покупателя</a:t>
            </a:r>
            <a:endParaRPr lang="en-US" sz="2000" dirty="0"/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ru-RU" sz="2000" dirty="0"/>
              <a:t>Подготовка квалифицированных кадров</a:t>
            </a:r>
            <a:endParaRPr lang="en-US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2694" y="2656614"/>
            <a:ext cx="10668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Принципы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О компании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</a:t>
            </a:r>
            <a:endParaRPr lang="ru-RU" sz="2000" dirty="0"/>
          </a:p>
        </p:txBody>
      </p:sp>
      <p:pic>
        <p:nvPicPr>
          <p:cNvPr id="1026" name="Picture 2" descr="Логотип технологии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9" t="31825" r="37969" b="46823"/>
          <a:stretch/>
        </p:blipFill>
        <p:spPr bwMode="auto">
          <a:xfrm>
            <a:off x="867330" y="3543908"/>
            <a:ext cx="626089" cy="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4" y="4812040"/>
            <a:ext cx="571084" cy="5710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t="16964" r="26000" b="15270"/>
          <a:stretch/>
        </p:blipFill>
        <p:spPr>
          <a:xfrm>
            <a:off x="6422089" y="3543908"/>
            <a:ext cx="440940" cy="624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67" y="4672327"/>
            <a:ext cx="557584" cy="5575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21" y="5504750"/>
            <a:ext cx="382075" cy="578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07296" y="3442058"/>
            <a:ext cx="49336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ru-RU" sz="2000" dirty="0"/>
              <a:t>Участие каждого в развитии компании и желание побеждать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ru-RU" sz="2000" dirty="0"/>
              <a:t>Соответствие стандартам </a:t>
            </a:r>
            <a:r>
              <a:rPr lang="en-US" sz="2000" dirty="0"/>
              <a:t>GMP, ISO 9001</a:t>
            </a:r>
            <a:endParaRPr lang="ru-RU" sz="2000" dirty="0"/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ru-RU" sz="2000" dirty="0"/>
              <a:t>Концепция </a:t>
            </a:r>
            <a:r>
              <a:rPr lang="ru-RU" sz="2000" dirty="0" err="1"/>
              <a:t>энергоэффективного</a:t>
            </a:r>
            <a:r>
              <a:rPr lang="en-US" sz="2000" dirty="0"/>
              <a:t> </a:t>
            </a:r>
            <a:r>
              <a:rPr lang="ru-RU" sz="2000" dirty="0"/>
              <a:t>производства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2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0335" y="197783"/>
            <a:ext cx="5138675" cy="958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500" b="1" dirty="0">
              <a:solidFill>
                <a:srgbClr val="5EB94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9634" y="1333135"/>
            <a:ext cx="11094502" cy="2542579"/>
          </a:xfrm>
          <a:prstGeom prst="roundRect">
            <a:avLst/>
          </a:prstGeom>
          <a:noFill/>
          <a:ln w="28575">
            <a:solidFill>
              <a:srgbClr val="5EB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1164" y="1500199"/>
            <a:ext cx="10347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Главной целью компании является производство качественных, эффективных и безопасных лекарственных средств для ветеринарного применения, пользующихся спросом и являющихся конкурентоспособными на ветеринарном рынке</a:t>
            </a:r>
          </a:p>
          <a:p>
            <a:r>
              <a:rPr lang="ru-RU" sz="2000" dirty="0"/>
              <a:t>Наши стратегические цели — повышение удовлетворенности потребителей и повышение качества продукции. Мы направляем силы на риск-ориентированное мышление, нацеленное на максимальное использование возможностей и минимизацию негативных последствий. </a:t>
            </a:r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3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Цели компании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3512" y="3953788"/>
            <a:ext cx="99689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ru-RU" altLang="ru-RU" sz="2000" i="1" dirty="0">
                <a:solidFill>
                  <a:srgbClr val="444444"/>
                </a:solidFill>
                <a:latin typeface="inherit"/>
              </a:rPr>
              <a:t>Компания обладает уникальным опытом в производстве препаратов ветеринарного применения и п</a:t>
            </a:r>
            <a:r>
              <a:rPr lang="ru-RU" sz="2000" i="1" dirty="0">
                <a:solidFill>
                  <a:srgbClr val="444444"/>
                </a:solidFill>
                <a:latin typeface="inherit"/>
              </a:rPr>
              <a:t>ринимает на себя обязательства: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444444"/>
                </a:solidFill>
                <a:effectLst/>
                <a:latin typeface="inherit"/>
              </a:rPr>
              <a:t>постоянно совершенствовать и повышать развитие системы менеджмента качества;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altLang="ru-RU" sz="2000" i="1" dirty="0">
                <a:solidFill>
                  <a:srgbClr val="444444"/>
                </a:solidFill>
                <a:latin typeface="inherit"/>
              </a:rPr>
              <a:t>постоянно развивать компетенции и квалификацию наших сотрудников;</a:t>
            </a:r>
            <a:endParaRPr lang="ru-RU" sz="2000" b="0" i="0" dirty="0">
              <a:solidFill>
                <a:srgbClr val="444444"/>
              </a:solidFill>
              <a:effectLst/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444444"/>
                </a:solidFill>
                <a:effectLst/>
                <a:latin typeface="inherit"/>
              </a:rPr>
              <a:t>развивать </a:t>
            </a:r>
            <a:r>
              <a:rPr lang="ru-RU" altLang="ru-RU" sz="2000" i="1" dirty="0">
                <a:solidFill>
                  <a:srgbClr val="444444"/>
                </a:solidFill>
                <a:latin typeface="inherit"/>
              </a:rPr>
              <a:t>долгосрочные и в</a:t>
            </a:r>
            <a:r>
              <a:rPr lang="ru-RU" sz="2000" b="0" i="0" dirty="0">
                <a:solidFill>
                  <a:srgbClr val="444444"/>
                </a:solidFill>
                <a:effectLst/>
                <a:latin typeface="inherit"/>
              </a:rPr>
              <a:t>заимовыгодное сотрудничество с компаниями-партнерами и т.д.</a:t>
            </a:r>
          </a:p>
          <a:p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96" y="2382292"/>
            <a:ext cx="814240" cy="1162876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5737CFC-4A67-42AD-8793-BC0874F15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137858" cy="18466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</a:rPr>
              <a:t>.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372FED-8FE1-43FD-BBBD-8738E2DAD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4" y="4254941"/>
            <a:ext cx="974008" cy="9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0335" y="197783"/>
            <a:ext cx="5138675" cy="958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500" b="1" dirty="0">
              <a:solidFill>
                <a:srgbClr val="5EB94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0335" y="1155943"/>
            <a:ext cx="11584294" cy="454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8578" y="2307919"/>
            <a:ext cx="102277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b="1" dirty="0"/>
              <a:t>Ориентация на потребителя / клиента - </a:t>
            </a:r>
            <a:r>
              <a:rPr lang="ru-RU" dirty="0"/>
              <a:t>удовлетворение потребностей клиента;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b="1" dirty="0"/>
              <a:t>Ответственность руководства – </a:t>
            </a:r>
            <a:r>
              <a:rPr lang="ru-RU" dirty="0"/>
              <a:t>обязательства по поддержанию и постоянному улучшению системы качества;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b="1" dirty="0"/>
              <a:t>Создание системы качества – </a:t>
            </a:r>
            <a:r>
              <a:rPr lang="ru-RU" dirty="0"/>
              <a:t>завоевание лидирующих позиций на ветеринарном рынке и постоянного улучшения интегрированной системы качества </a:t>
            </a:r>
            <a:r>
              <a:rPr lang="ru-RU" dirty="0" err="1"/>
              <a:t>GхP</a:t>
            </a:r>
            <a:r>
              <a:rPr lang="ru-RU" dirty="0"/>
              <a:t> и ISO 9001;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b="1" dirty="0"/>
              <a:t>Риск ориентированный подход - </a:t>
            </a:r>
            <a:r>
              <a:rPr lang="ru-RU" dirty="0"/>
              <a:t>выявление источников и анализ рисков, их устранение или минимизация;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b="1" dirty="0"/>
              <a:t>Вовлечение персонала - </a:t>
            </a:r>
            <a:r>
              <a:rPr lang="ru-RU" dirty="0"/>
              <a:t>построение корпоративной культуры Компании для реализации потенциала каждого сотрудника с повышением его квалификации, развитие личных компетенций и ответственности.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Политика компании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49192" y="6055608"/>
            <a:ext cx="8093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/>
              <a:t>Залогом нашей компании является Качество, Доступность и Результат!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4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0335" y="197783"/>
            <a:ext cx="5138675" cy="958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1700" b="1" dirty="0">
              <a:solidFill>
                <a:srgbClr val="5EB9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0335" y="1155943"/>
            <a:ext cx="11584294" cy="454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/>
          </a:p>
        </p:txBody>
      </p:sp>
      <p:pic>
        <p:nvPicPr>
          <p:cNvPr id="10" name="Picture 3" descr="205_7">
            <a:extLst>
              <a:ext uri="{FF2B5EF4-FFF2-40B4-BE49-F238E27FC236}">
                <a16:creationId xmlns:a16="http://schemas.microsoft.com/office/drawing/2014/main" id="{A3647B1C-1FA6-40AD-B9FC-727DDF966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2903" r="2312" b="6550"/>
          <a:stretch/>
        </p:blipFill>
        <p:spPr bwMode="auto">
          <a:xfrm>
            <a:off x="1475820" y="1155942"/>
            <a:ext cx="9664033" cy="543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2" y="0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22946" y="18013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Связь стандартов в обеспечении качества ЛП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6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6" descr="information-technology.jpg">
            <a:extLst>
              <a:ext uri="{FF2B5EF4-FFF2-40B4-BE49-F238E27FC236}">
                <a16:creationId xmlns:a16="http://schemas.microsoft.com/office/drawing/2014/main" id="{A9AE5A23-62C1-4F23-9198-3C513774B6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194" y="5709661"/>
            <a:ext cx="1100086" cy="1100086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9B17EF4A-DE57-42B0-9988-9F1CACEF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56" y="844869"/>
            <a:ext cx="5545138" cy="806908"/>
          </a:xfrm>
          <a:prstGeom prst="rect">
            <a:avLst/>
          </a:prstGeom>
          <a:solidFill>
            <a:srgbClr val="8CC854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rgbClr val="7A997A"/>
            </a:prstShdw>
          </a:effectLst>
        </p:spPr>
        <p:txBody>
          <a:bodyPr wrap="none" anchor="ctr"/>
          <a:lstStyle/>
          <a:p>
            <a:r>
              <a:rPr lang="ru-RU" sz="2400" b="1" dirty="0"/>
              <a:t>                    «Управление ФСК»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12500E7-28A6-4651-A807-D376D652C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60" y="2000241"/>
            <a:ext cx="3000396" cy="10048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EB947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/>
              <a:t> «Производство»</a:t>
            </a:r>
            <a:r>
              <a:rPr lang="ru-RU" sz="2400" b="1" dirty="0"/>
              <a:t>  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A8A7994-C26A-4915-B5BD-1FE21997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436" y="3286124"/>
            <a:ext cx="3079244" cy="10001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EB947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/>
              <a:t>«Контроль качества»</a:t>
            </a:r>
            <a:endParaRPr lang="ru-RU" sz="2400" b="1" dirty="0"/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E5026664-20BA-4462-85CF-E90FC8DA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317" y="5254388"/>
            <a:ext cx="2396930" cy="576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400" dirty="0"/>
              <a:t> «Инфраструктура </a:t>
            </a:r>
          </a:p>
          <a:p>
            <a:pPr algn="ctr">
              <a:defRPr/>
            </a:pPr>
            <a:r>
              <a:rPr lang="ru-RU" sz="1400" dirty="0"/>
              <a:t>производства»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4B9DFEAA-05CD-4F92-A42C-2666B48BB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883" y="5254702"/>
            <a:ext cx="1273972" cy="576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400" dirty="0"/>
              <a:t>«Персонал»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20BA665E-17BD-4BFC-A053-DC45C6597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786" y="5252212"/>
            <a:ext cx="2518006" cy="56953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400" dirty="0"/>
              <a:t> «Административно-</a:t>
            </a:r>
          </a:p>
          <a:p>
            <a:pPr algn="ctr">
              <a:defRPr/>
            </a:pPr>
            <a:r>
              <a:rPr lang="ru-RU" sz="1400" dirty="0"/>
              <a:t>хозяйственный отдел»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5F2EE557-9BBB-452E-92B8-6DB9853E2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731" y="4840331"/>
            <a:ext cx="431800" cy="360362"/>
          </a:xfrm>
          <a:prstGeom prst="upArrow">
            <a:avLst>
              <a:gd name="adj1" fmla="val 50000"/>
              <a:gd name="adj2" fmla="val 43936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" name="AutoShape 26">
            <a:extLst>
              <a:ext uri="{FF2B5EF4-FFF2-40B4-BE49-F238E27FC236}">
                <a16:creationId xmlns:a16="http://schemas.microsoft.com/office/drawing/2014/main" id="{89588FDB-80F6-4DC1-8A73-C6D6172380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63754" y="1119987"/>
            <a:ext cx="576262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5EB947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3D00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27">
            <a:extLst>
              <a:ext uri="{FF2B5EF4-FFF2-40B4-BE49-F238E27FC236}">
                <a16:creationId xmlns:a16="http://schemas.microsoft.com/office/drawing/2014/main" id="{9750793E-2FD8-4B2E-9F4B-DCDB6078F8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348016" y="819927"/>
            <a:ext cx="431800" cy="7921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5EB947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3D00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Line 29">
            <a:extLst>
              <a:ext uri="{FF2B5EF4-FFF2-40B4-BE49-F238E27FC236}">
                <a16:creationId xmlns:a16="http://schemas.microsoft.com/office/drawing/2014/main" id="{B934E9A9-362B-4925-930F-085EEB663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794" y="2643182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0188BADF-F1BA-4E1E-9A97-65F59D558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794" y="3643314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Line 30">
            <a:extLst>
              <a:ext uri="{FF2B5EF4-FFF2-40B4-BE49-F238E27FC236}">
                <a16:creationId xmlns:a16="http://schemas.microsoft.com/office/drawing/2014/main" id="{E9C06F90-42AB-4E63-A4C6-E87B0606EC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794" y="2643182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298B0AF-4225-41BD-9148-7C7C51C9AE87}"/>
              </a:ext>
            </a:extLst>
          </p:cNvPr>
          <p:cNvCxnSpPr/>
          <p:nvPr/>
        </p:nvCxnSpPr>
        <p:spPr>
          <a:xfrm>
            <a:off x="2279650" y="3140078"/>
            <a:ext cx="1173144" cy="31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8EA9760-56EC-4B78-8320-193370D3560B}"/>
              </a:ext>
            </a:extLst>
          </p:cNvPr>
          <p:cNvCxnSpPr/>
          <p:nvPr/>
        </p:nvCxnSpPr>
        <p:spPr>
          <a:xfrm flipV="1">
            <a:off x="2309786" y="4572008"/>
            <a:ext cx="5935462" cy="6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FC6F35F-38CA-4A54-B289-EA82344F5751}"/>
              </a:ext>
            </a:extLst>
          </p:cNvPr>
          <p:cNvCxnSpPr/>
          <p:nvPr/>
        </p:nvCxnSpPr>
        <p:spPr>
          <a:xfrm rot="5400000" flipH="1" flipV="1">
            <a:off x="5312462" y="4425165"/>
            <a:ext cx="29209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 descr="Персонал2.jpg">
            <a:extLst>
              <a:ext uri="{FF2B5EF4-FFF2-40B4-BE49-F238E27FC236}">
                <a16:creationId xmlns:a16="http://schemas.microsoft.com/office/drawing/2014/main" id="{320B8CC1-8321-4250-9C43-F13CE3AB3E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8293" y="5812967"/>
            <a:ext cx="996780" cy="99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Инфраструктура.png">
            <a:extLst>
              <a:ext uri="{FF2B5EF4-FFF2-40B4-BE49-F238E27FC236}">
                <a16:creationId xmlns:a16="http://schemas.microsoft.com/office/drawing/2014/main" id="{03D26ABB-23F7-42DD-8938-1B99A582A4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2317" y="5880753"/>
            <a:ext cx="1337775" cy="86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ахс.jpg">
            <a:extLst>
              <a:ext uri="{FF2B5EF4-FFF2-40B4-BE49-F238E27FC236}">
                <a16:creationId xmlns:a16="http://schemas.microsoft.com/office/drawing/2014/main" id="{DEF1F793-02B9-4B0F-9A75-B20BEAA9C6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15732" y="5821751"/>
            <a:ext cx="1474909" cy="98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B578B744-709F-455C-B533-6DDCB41CB727}"/>
              </a:ext>
            </a:extLst>
          </p:cNvPr>
          <p:cNvCxnSpPr/>
          <p:nvPr/>
        </p:nvCxnSpPr>
        <p:spPr>
          <a:xfrm>
            <a:off x="9209655" y="3005139"/>
            <a:ext cx="34233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 descr="Дирижер2.gif">
            <a:extLst>
              <a:ext uri="{FF2B5EF4-FFF2-40B4-BE49-F238E27FC236}">
                <a16:creationId xmlns:a16="http://schemas.microsoft.com/office/drawing/2014/main" id="{13490E94-F846-4ACE-8254-DD08F7007A8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31976" y="795153"/>
            <a:ext cx="794518" cy="856624"/>
          </a:xfrm>
          <a:prstGeom prst="rect">
            <a:avLst/>
          </a:prstGeom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513D1BB3-7844-4123-AC81-71F0D5D79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184" y="2502690"/>
            <a:ext cx="1721471" cy="10048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EB947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/>
              <a:t>«Склад</a:t>
            </a:r>
            <a:r>
              <a:rPr lang="ru-RU" sz="2400" b="1" dirty="0"/>
              <a:t>»  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2B00B719-1388-498A-8F7C-84CA89FFEDBF}"/>
              </a:ext>
            </a:extLst>
          </p:cNvPr>
          <p:cNvCxnSpPr/>
          <p:nvPr/>
        </p:nvCxnSpPr>
        <p:spPr>
          <a:xfrm flipV="1">
            <a:off x="6953257" y="2778126"/>
            <a:ext cx="534927" cy="317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A5D2D619-E9BC-4E0B-B1C3-CF3F4503B71D}"/>
              </a:ext>
            </a:extLst>
          </p:cNvPr>
          <p:cNvCxnSpPr/>
          <p:nvPr/>
        </p:nvCxnSpPr>
        <p:spPr>
          <a:xfrm>
            <a:off x="6992681" y="3426619"/>
            <a:ext cx="495503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4BB9C42A-57D1-48AD-9D73-4AF75E4288B5}"/>
              </a:ext>
            </a:extLst>
          </p:cNvPr>
          <p:cNvCxnSpPr/>
          <p:nvPr/>
        </p:nvCxnSpPr>
        <p:spPr>
          <a:xfrm>
            <a:off x="5453058" y="3005140"/>
            <a:ext cx="0" cy="28098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744D6EB6-45C1-4BC7-93A6-ABB9758B5FD6}"/>
              </a:ext>
            </a:extLst>
          </p:cNvPr>
          <p:cNvCxnSpPr/>
          <p:nvPr/>
        </p:nvCxnSpPr>
        <p:spPr>
          <a:xfrm flipV="1">
            <a:off x="8253187" y="3507589"/>
            <a:ext cx="1590" cy="10485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CC2DC7E-D75B-453A-8281-62FC58EA2587}"/>
              </a:ext>
            </a:extLst>
          </p:cNvPr>
          <p:cNvCxnSpPr/>
          <p:nvPr/>
        </p:nvCxnSpPr>
        <p:spPr>
          <a:xfrm flipV="1">
            <a:off x="3143250" y="2348880"/>
            <a:ext cx="0" cy="2223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58510FCE-A5FF-4ECF-81D5-D65C3D37ED67}"/>
              </a:ext>
            </a:extLst>
          </p:cNvPr>
          <p:cNvCxnSpPr/>
          <p:nvPr/>
        </p:nvCxnSpPr>
        <p:spPr>
          <a:xfrm>
            <a:off x="3143250" y="2348880"/>
            <a:ext cx="80961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BB786A41-D76B-449D-8434-99CBB71FCF70}"/>
              </a:ext>
            </a:extLst>
          </p:cNvPr>
          <p:cNvCxnSpPr/>
          <p:nvPr/>
        </p:nvCxnSpPr>
        <p:spPr>
          <a:xfrm>
            <a:off x="2265807" y="2131247"/>
            <a:ext cx="1687053" cy="15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A946EA2-AB43-48BF-8B25-C604E7D9963A}"/>
              </a:ext>
            </a:extLst>
          </p:cNvPr>
          <p:cNvCxnSpPr/>
          <p:nvPr/>
        </p:nvCxnSpPr>
        <p:spPr>
          <a:xfrm>
            <a:off x="2711624" y="2132807"/>
            <a:ext cx="0" cy="1899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B90986EA-6F2C-450C-B292-E1919EAAE224}"/>
              </a:ext>
            </a:extLst>
          </p:cNvPr>
          <p:cNvCxnSpPr/>
          <p:nvPr/>
        </p:nvCxnSpPr>
        <p:spPr>
          <a:xfrm>
            <a:off x="2711624" y="4031863"/>
            <a:ext cx="12018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23">
            <a:extLst>
              <a:ext uri="{FF2B5EF4-FFF2-40B4-BE49-F238E27FC236}">
                <a16:creationId xmlns:a16="http://schemas.microsoft.com/office/drawing/2014/main" id="{4512E590-32B5-4150-AAA5-F7208B19F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4892" y="1750627"/>
            <a:ext cx="7200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3" name="Line 23">
            <a:extLst>
              <a:ext uri="{FF2B5EF4-FFF2-40B4-BE49-F238E27FC236}">
                <a16:creationId xmlns:a16="http://schemas.microsoft.com/office/drawing/2014/main" id="{E2B911E1-B2DB-4041-8A4C-83B23999C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7419" y="4777602"/>
            <a:ext cx="7174569" cy="872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6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0" y="-30952"/>
            <a:ext cx="12192000" cy="696850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280872" y="42370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Процессная модель ФСК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563916" y="1541425"/>
            <a:ext cx="655600" cy="3770388"/>
          </a:xfrm>
          <a:prstGeom prst="roundRect">
            <a:avLst/>
          </a:prstGeom>
          <a:noFill/>
          <a:ln w="28575">
            <a:solidFill>
              <a:srgbClr val="5EB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5400000">
            <a:off x="9013524" y="3051246"/>
            <a:ext cx="177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Продажи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 rot="10800000">
            <a:off x="1789940" y="4286255"/>
            <a:ext cx="497417" cy="1048653"/>
          </a:xfrm>
          <a:prstGeom prst="roundRect">
            <a:avLst/>
          </a:prstGeom>
          <a:noFill/>
          <a:ln w="28575">
            <a:solidFill>
              <a:srgbClr val="5EB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1469464" y="4617468"/>
            <a:ext cx="1118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Закупки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 rot="10800000">
            <a:off x="1785095" y="2849933"/>
            <a:ext cx="497417" cy="1360530"/>
          </a:xfrm>
          <a:prstGeom prst="roundRect">
            <a:avLst/>
          </a:prstGeom>
          <a:noFill/>
          <a:ln w="28575">
            <a:solidFill>
              <a:srgbClr val="5EB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1262707" y="3333298"/>
            <a:ext cx="149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Технология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 rot="10800000">
            <a:off x="1777007" y="976318"/>
            <a:ext cx="497417" cy="1768796"/>
          </a:xfrm>
          <a:prstGeom prst="roundRect">
            <a:avLst/>
          </a:prstGeom>
          <a:noFill/>
          <a:ln w="28575">
            <a:solidFill>
              <a:srgbClr val="5EB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1097105" y="1704125"/>
            <a:ext cx="1808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Планирование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7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56882" y="-94719"/>
            <a:ext cx="12192000" cy="1073871"/>
          </a:xfrm>
          <a:prstGeom prst="rect">
            <a:avLst/>
          </a:prstGeom>
          <a:gradFill flip="none" rotWithShape="1">
            <a:gsLst>
              <a:gs pos="0">
                <a:srgbClr val="009E41"/>
              </a:gs>
              <a:gs pos="67000">
                <a:srgbClr val="92D050"/>
              </a:gs>
              <a:gs pos="100000">
                <a:schemeClr val="accent5">
                  <a:lumMod val="75000"/>
                </a:schemeClr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22947" y="223561"/>
            <a:ext cx="974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/>
              <a:t>Управление документацией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22000" y="1714463"/>
            <a:ext cx="2268510" cy="7561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E4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itchFamily="34" charset="0"/>
              </a:rPr>
              <a:t>Цели в области качества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622000" y="3524394"/>
            <a:ext cx="2182006" cy="69824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9E4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Мастер-файл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22947" y="3524394"/>
            <a:ext cx="2094726" cy="69824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9E4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Руководство по качеству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658775" y="4779142"/>
            <a:ext cx="3145231" cy="5236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9E4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СОП, ПР и др.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494803" y="5859330"/>
            <a:ext cx="1309203" cy="5236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9E4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Записи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903259" y="2759736"/>
            <a:ext cx="5121962" cy="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\\iota\users\es.yablokov\Рабочий стол\Яблоков\012 Октябрь 2012\Схема документации для презенташки\1285412954_pibn3ft4jnaar7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0747" y="1723965"/>
            <a:ext cx="1137178" cy="854073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8097253" y="2101301"/>
            <a:ext cx="28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Весь</a:t>
            </a:r>
            <a:r>
              <a:rPr lang="ru-RU" sz="1200" b="1" dirty="0"/>
              <a:t> </a:t>
            </a:r>
            <a:r>
              <a:rPr lang="ru-RU" sz="1400" b="1" dirty="0"/>
              <a:t>персонал предприятия</a:t>
            </a: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9378" y="3233109"/>
            <a:ext cx="1038547" cy="96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097253" y="3655718"/>
            <a:ext cx="143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Руководство</a:t>
            </a: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1628" y="4505702"/>
            <a:ext cx="497109" cy="69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Box 43"/>
          <p:cNvSpPr txBox="1"/>
          <p:nvPr/>
        </p:nvSpPr>
        <p:spPr>
          <a:xfrm>
            <a:off x="8097253" y="4771769"/>
            <a:ext cx="334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Руководители</a:t>
            </a:r>
            <a:r>
              <a:rPr lang="ru-RU" sz="1200" b="1" dirty="0"/>
              <a:t> </a:t>
            </a:r>
            <a:r>
              <a:rPr lang="ru-RU" sz="1400" b="1" dirty="0"/>
              <a:t>подразделений</a:t>
            </a:r>
            <a:endParaRPr lang="ru-RU" sz="1100" b="1" dirty="0"/>
          </a:p>
        </p:txBody>
      </p:sp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208" y="5768339"/>
            <a:ext cx="581420" cy="89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53139" y="5783236"/>
            <a:ext cx="1053078" cy="84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64240" y="5730622"/>
            <a:ext cx="791293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5903259" y="4271486"/>
            <a:ext cx="5234021" cy="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5903257" y="5369835"/>
            <a:ext cx="5234021" cy="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533152" y="6029149"/>
            <a:ext cx="160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Работники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88616" y="1714463"/>
            <a:ext cx="2268510" cy="7561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E4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entury Gothic" pitchFamily="34" charset="0"/>
              </a:rPr>
              <a:t>Политика в области качества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53588" y="6347012"/>
            <a:ext cx="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7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5978536"/>
            <a:ext cx="1266634" cy="7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5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40" grpId="0"/>
      <p:bldP spid="42" grpId="0"/>
      <p:bldP spid="44" grpId="0"/>
      <p:bldP spid="55" grpId="0"/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132714</TotalTime>
  <Words>1102</Words>
  <Application>Microsoft Office PowerPoint</Application>
  <PresentationFormat>Широкоэкранный</PresentationFormat>
  <Paragraphs>298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Arial Narrow</vt:lpstr>
      <vt:lpstr>Calibri</vt:lpstr>
      <vt:lpstr>Calibri (Основной текст)</vt:lpstr>
      <vt:lpstr>Calibri Light</vt:lpstr>
      <vt:lpstr>Century Gothic</vt:lpstr>
      <vt:lpstr>inherit</vt:lpstr>
      <vt:lpstr>Roboto</vt:lpstr>
      <vt:lpstr>Times New Roman</vt:lpstr>
      <vt:lpstr>Тема Office</vt:lpstr>
      <vt:lpstr>ООО «ВЕТЛАЙН»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Ильсияр Исламгалиева</cp:lastModifiedBy>
  <cp:revision>246</cp:revision>
  <cp:lastPrinted>2022-02-20T14:35:39Z</cp:lastPrinted>
  <dcterms:created xsi:type="dcterms:W3CDTF">2018-11-16T14:25:44Z</dcterms:created>
  <dcterms:modified xsi:type="dcterms:W3CDTF">2022-02-20T19:05:57Z</dcterms:modified>
</cp:coreProperties>
</file>